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7"/>
  </p:notesMasterIdLst>
  <p:handoutMasterIdLst>
    <p:handoutMasterId r:id="rId28"/>
  </p:handoutMasterIdLst>
  <p:sldIdLst>
    <p:sldId id="256" r:id="rId2"/>
    <p:sldId id="267" r:id="rId3"/>
    <p:sldId id="286" r:id="rId4"/>
    <p:sldId id="287" r:id="rId5"/>
    <p:sldId id="288" r:id="rId6"/>
    <p:sldId id="289" r:id="rId7"/>
    <p:sldId id="285" r:id="rId8"/>
    <p:sldId id="268" r:id="rId9"/>
    <p:sldId id="257" r:id="rId10"/>
    <p:sldId id="269" r:id="rId11"/>
    <p:sldId id="271" r:id="rId12"/>
    <p:sldId id="277" r:id="rId13"/>
    <p:sldId id="278" r:id="rId14"/>
    <p:sldId id="273" r:id="rId15"/>
    <p:sldId id="274" r:id="rId16"/>
    <p:sldId id="275" r:id="rId17"/>
    <p:sldId id="276" r:id="rId18"/>
    <p:sldId id="290" r:id="rId19"/>
    <p:sldId id="281" r:id="rId20"/>
    <p:sldId id="282" r:id="rId21"/>
    <p:sldId id="283" r:id="rId22"/>
    <p:sldId id="284" r:id="rId23"/>
    <p:sldId id="291" r:id="rId24"/>
    <p:sldId id="292" r:id="rId25"/>
    <p:sldId id="293" r:id="rId26"/>
  </p:sldIdLst>
  <p:sldSz cx="9144000" cy="6858000" type="screen4x3"/>
  <p:notesSz cx="6858000" cy="9144000"/>
  <p:embeddedFontLst>
    <p:embeddedFont>
      <p:font typeface="Calibri Light" panose="020F0302020204030204" pitchFamily="34" charset="0"/>
      <p:regular r:id="rId29"/>
      <p:italic r:id="rId30"/>
    </p:embeddedFont>
    <p:embeddedFont>
      <p:font typeface="Calibri" panose="020F0502020204030204" pitchFamily="34" charset="0"/>
      <p:regular r:id="rId31"/>
      <p:bold r:id="rId32"/>
      <p:italic r:id="rId33"/>
      <p:boldItalic r:id="rId34"/>
    </p:embeddedFont>
    <p:embeddedFont>
      <p:font typeface="华文楷体" panose="02010600040101010101" pitchFamily="2" charset="-122"/>
      <p:regular r:id="rId35"/>
    </p:embeddedFont>
    <p:embeddedFont>
      <p:font typeface="楷体" panose="02010609060101010101" pitchFamily="49" charset="-122"/>
      <p:regular r:id="rId36"/>
    </p:embeddedFont>
    <p:embeddedFont>
      <p:font typeface="Cambria Math" panose="02040503050406030204" pitchFamily="18" charset="0"/>
      <p:regular r:id="rId37"/>
    </p:embeddedFont>
    <p:embeddedFont>
      <p:font typeface="华文细黑" panose="02010600040101010101" pitchFamily="2" charset="-122"/>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8" autoAdjust="0"/>
    <p:restoredTop sz="94513" autoAdjust="0"/>
  </p:normalViewPr>
  <p:slideViewPr>
    <p:cSldViewPr snapToGrid="0">
      <p:cViewPr varScale="1">
        <p:scale>
          <a:sx n="72" d="100"/>
          <a:sy n="72" d="100"/>
        </p:scale>
        <p:origin x="1062"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712AC6-10CF-4F0C-8E92-AC6CF9127762}" type="datetimeFigureOut">
              <a:rPr lang="zh-CN" altLang="en-US" smtClean="0"/>
              <a:t>2016/4/19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261284-168D-434A-B861-D2EC749C1D7F}" type="slidenum">
              <a:rPr lang="zh-CN" altLang="en-US" smtClean="0"/>
              <a:t>‹#›</a:t>
            </a:fld>
            <a:endParaRPr lang="zh-CN" altLang="en-US"/>
          </a:p>
        </p:txBody>
      </p:sp>
    </p:spTree>
    <p:extLst>
      <p:ext uri="{BB962C8B-B14F-4D97-AF65-F5344CB8AC3E}">
        <p14:creationId xmlns:p14="http://schemas.microsoft.com/office/powerpoint/2010/main" val="1913212274"/>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051C4-636C-40DD-B7C2-88D6DB9AA4E7}" type="datetimeFigureOut">
              <a:rPr lang="zh-CN" altLang="en-US" smtClean="0"/>
              <a:t>2016/4/19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848E4-D2AE-4B73-922F-6B0ABF4F129A}" type="slidenum">
              <a:rPr lang="zh-CN" altLang="en-US" smtClean="0"/>
              <a:t>‹#›</a:t>
            </a:fld>
            <a:endParaRPr lang="zh-CN" altLang="en-US"/>
          </a:p>
        </p:txBody>
      </p:sp>
    </p:spTree>
    <p:extLst>
      <p:ext uri="{BB962C8B-B14F-4D97-AF65-F5344CB8AC3E}">
        <p14:creationId xmlns:p14="http://schemas.microsoft.com/office/powerpoint/2010/main" val="1028509104"/>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页眉占位符 4"/>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20147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849811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39456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932293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846626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78008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277300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893848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405515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125327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915524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734525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12862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735864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24863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02459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887527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013162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964099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4095590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035853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162204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1183762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211904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6" name="页眉占位符 5"/>
          <p:cNvSpPr>
            <a:spLocks noGrp="1"/>
          </p:cNvSpPr>
          <p:nvPr>
            <p:ph type="hdr" sz="quarter" idx="10"/>
          </p:nvPr>
        </p:nvSpPr>
        <p:spPr/>
        <p:txBody>
          <a:bodyPr/>
          <a:lstStyle/>
          <a:p>
            <a:r>
              <a:rPr lang="zh-CN" altLang="en-US" smtClean="0"/>
              <a:t>毕业设计</a:t>
            </a:r>
            <a:r>
              <a:rPr lang="en-US" altLang="zh-CN" smtClean="0"/>
              <a:t>(</a:t>
            </a:r>
            <a:r>
              <a:rPr lang="zh-CN" altLang="en-US" smtClean="0"/>
              <a:t>论文</a:t>
            </a:r>
            <a:r>
              <a:rPr lang="en-US" altLang="zh-CN" smtClean="0"/>
              <a:t>)</a:t>
            </a:r>
            <a:r>
              <a:rPr lang="zh-CN" altLang="en-US" smtClean="0"/>
              <a:t>开题报告</a:t>
            </a:r>
            <a:endParaRPr lang="zh-CN" altLang="en-US"/>
          </a:p>
        </p:txBody>
      </p:sp>
    </p:spTree>
    <p:extLst>
      <p:ext uri="{BB962C8B-B14F-4D97-AF65-F5344CB8AC3E}">
        <p14:creationId xmlns:p14="http://schemas.microsoft.com/office/powerpoint/2010/main" val="359757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947027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3823674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2383564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129699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r>
              <a:rPr lang="en-US" altLang="zh-CN" smtClean="0"/>
              <a:t>2016/3/7</a:t>
            </a:r>
            <a:endParaRPr lang="zh-CN" altLang="en-US"/>
          </a:p>
        </p:txBody>
      </p:sp>
      <p:sp>
        <p:nvSpPr>
          <p:cNvPr id="5" name="Footer Placeholder 4"/>
          <p:cNvSpPr>
            <a:spLocks noGrp="1"/>
          </p:cNvSpPr>
          <p:nvPr>
            <p:ph type="ftr" sz="quarter" idx="11"/>
          </p:nvPr>
        </p:nvSpPr>
        <p:spPr/>
        <p:txBody>
          <a:bodyPr/>
          <a:lstStyle/>
          <a:p>
            <a:r>
              <a:rPr lang="zh-CN" altLang="en-US" smtClean="0"/>
              <a:t>毕业论文开题报告</a:t>
            </a:r>
            <a:endParaRPr lang="zh-CN" altLang="en-US"/>
          </a:p>
        </p:txBody>
      </p:sp>
      <p:sp>
        <p:nvSpPr>
          <p:cNvPr id="6" name="Slide Number Placeholder 5"/>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1119445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r>
              <a:rPr lang="en-US" altLang="zh-CN" smtClean="0"/>
              <a:t>2016/3/7</a:t>
            </a:r>
            <a:endParaRPr lang="zh-CN" altLang="en-US"/>
          </a:p>
        </p:txBody>
      </p:sp>
      <p:sp>
        <p:nvSpPr>
          <p:cNvPr id="6" name="Footer Placeholder 5"/>
          <p:cNvSpPr>
            <a:spLocks noGrp="1"/>
          </p:cNvSpPr>
          <p:nvPr>
            <p:ph type="ftr" sz="quarter" idx="11"/>
          </p:nvPr>
        </p:nvSpPr>
        <p:spPr/>
        <p:txBody>
          <a:bodyPr/>
          <a:lstStyle/>
          <a:p>
            <a:r>
              <a:rPr lang="zh-CN" altLang="en-US" smtClean="0"/>
              <a:t>毕业论文开题报告</a:t>
            </a:r>
            <a:endParaRPr lang="zh-CN" altLang="en-US"/>
          </a:p>
        </p:txBody>
      </p:sp>
      <p:sp>
        <p:nvSpPr>
          <p:cNvPr id="7" name="Slide Number Placeholder 6"/>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301796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r>
              <a:rPr lang="en-US" altLang="zh-CN" smtClean="0"/>
              <a:t>2016/3/7</a:t>
            </a:r>
            <a:endParaRPr lang="zh-CN" altLang="en-US"/>
          </a:p>
        </p:txBody>
      </p:sp>
      <p:sp>
        <p:nvSpPr>
          <p:cNvPr id="8" name="Footer Placeholder 7"/>
          <p:cNvSpPr>
            <a:spLocks noGrp="1"/>
          </p:cNvSpPr>
          <p:nvPr>
            <p:ph type="ftr" sz="quarter" idx="11"/>
          </p:nvPr>
        </p:nvSpPr>
        <p:spPr/>
        <p:txBody>
          <a:bodyPr/>
          <a:lstStyle/>
          <a:p>
            <a:r>
              <a:rPr lang="zh-CN" altLang="en-US" smtClean="0"/>
              <a:t>毕业论文开题报告</a:t>
            </a:r>
            <a:endParaRPr lang="zh-CN" altLang="en-US"/>
          </a:p>
        </p:txBody>
      </p:sp>
      <p:sp>
        <p:nvSpPr>
          <p:cNvPr id="9" name="Slide Number Placeholder 8"/>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392962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r>
              <a:rPr lang="en-US" altLang="zh-CN" smtClean="0"/>
              <a:t>2016/3/7</a:t>
            </a:r>
            <a:endParaRPr lang="zh-CN" altLang="en-US"/>
          </a:p>
        </p:txBody>
      </p:sp>
      <p:sp>
        <p:nvSpPr>
          <p:cNvPr id="4" name="Footer Placeholder 3"/>
          <p:cNvSpPr>
            <a:spLocks noGrp="1"/>
          </p:cNvSpPr>
          <p:nvPr>
            <p:ph type="ftr" sz="quarter" idx="11"/>
          </p:nvPr>
        </p:nvSpPr>
        <p:spPr/>
        <p:txBody>
          <a:bodyPr/>
          <a:lstStyle/>
          <a:p>
            <a:r>
              <a:rPr lang="zh-CN" altLang="en-US" smtClean="0"/>
              <a:t>毕业论文开题报告</a:t>
            </a:r>
            <a:endParaRPr lang="zh-CN" altLang="en-US"/>
          </a:p>
        </p:txBody>
      </p:sp>
      <p:sp>
        <p:nvSpPr>
          <p:cNvPr id="5" name="Slide Number Placeholder 4"/>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196295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smtClean="0"/>
              <a:t>2016/3/7</a:t>
            </a:r>
            <a:endParaRPr lang="zh-CN" altLang="en-US"/>
          </a:p>
        </p:txBody>
      </p:sp>
      <p:sp>
        <p:nvSpPr>
          <p:cNvPr id="3" name="Footer Placeholder 2"/>
          <p:cNvSpPr>
            <a:spLocks noGrp="1"/>
          </p:cNvSpPr>
          <p:nvPr>
            <p:ph type="ftr" sz="quarter" idx="11"/>
          </p:nvPr>
        </p:nvSpPr>
        <p:spPr/>
        <p:txBody>
          <a:bodyPr/>
          <a:lstStyle/>
          <a:p>
            <a:r>
              <a:rPr lang="zh-CN" altLang="en-US" smtClean="0"/>
              <a:t>毕业论文开题报告</a:t>
            </a:r>
            <a:endParaRPr lang="zh-CN" altLang="en-US"/>
          </a:p>
        </p:txBody>
      </p:sp>
      <p:sp>
        <p:nvSpPr>
          <p:cNvPr id="4" name="Slide Number Placeholder 3"/>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164127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r>
              <a:rPr lang="en-US" altLang="zh-CN" smtClean="0"/>
              <a:t>2016/3/7</a:t>
            </a:r>
            <a:endParaRPr lang="zh-CN" altLang="en-US"/>
          </a:p>
        </p:txBody>
      </p:sp>
      <p:sp>
        <p:nvSpPr>
          <p:cNvPr id="6" name="Footer Placeholder 5"/>
          <p:cNvSpPr>
            <a:spLocks noGrp="1"/>
          </p:cNvSpPr>
          <p:nvPr>
            <p:ph type="ftr" sz="quarter" idx="11"/>
          </p:nvPr>
        </p:nvSpPr>
        <p:spPr/>
        <p:txBody>
          <a:bodyPr/>
          <a:lstStyle/>
          <a:p>
            <a:r>
              <a:rPr lang="zh-CN" altLang="en-US" smtClean="0"/>
              <a:t>毕业论文开题报告</a:t>
            </a:r>
            <a:endParaRPr lang="zh-CN" altLang="en-US"/>
          </a:p>
        </p:txBody>
      </p:sp>
      <p:sp>
        <p:nvSpPr>
          <p:cNvPr id="7" name="Slide Number Placeholder 6"/>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82658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r>
              <a:rPr lang="en-US" altLang="zh-CN" smtClean="0"/>
              <a:t>2016/3/7</a:t>
            </a:r>
            <a:endParaRPr lang="zh-CN" altLang="en-US"/>
          </a:p>
        </p:txBody>
      </p:sp>
      <p:sp>
        <p:nvSpPr>
          <p:cNvPr id="6" name="Footer Placeholder 5"/>
          <p:cNvSpPr>
            <a:spLocks noGrp="1"/>
          </p:cNvSpPr>
          <p:nvPr>
            <p:ph type="ftr" sz="quarter" idx="11"/>
          </p:nvPr>
        </p:nvSpPr>
        <p:spPr/>
        <p:txBody>
          <a:bodyPr/>
          <a:lstStyle/>
          <a:p>
            <a:r>
              <a:rPr lang="zh-CN" altLang="en-US" smtClean="0"/>
              <a:t>毕业论文开题报告</a:t>
            </a:r>
            <a:endParaRPr lang="zh-CN" altLang="en-US"/>
          </a:p>
        </p:txBody>
      </p:sp>
      <p:sp>
        <p:nvSpPr>
          <p:cNvPr id="7" name="Slide Number Placeholder 6"/>
          <p:cNvSpPr>
            <a:spLocks noGrp="1"/>
          </p:cNvSpPr>
          <p:nvPr>
            <p:ph type="sldNum" sz="quarter" idx="12"/>
          </p:nvPr>
        </p:nvSpPr>
        <p:spPr/>
        <p:txBody>
          <a:body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365890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t>2016/3/7</a:t>
            </a:r>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毕业论文开题报告</a:t>
            </a:r>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DC02A-43F8-42E8-897B-0B16420FFFFD}" type="slidenum">
              <a:rPr lang="zh-CN" altLang="en-US" smtClean="0"/>
              <a:t>‹#›</a:t>
            </a:fld>
            <a:endParaRPr lang="zh-CN" altLang="en-US"/>
          </a:p>
        </p:txBody>
      </p:sp>
    </p:spTree>
    <p:extLst>
      <p:ext uri="{BB962C8B-B14F-4D97-AF65-F5344CB8AC3E}">
        <p14:creationId xmlns:p14="http://schemas.microsoft.com/office/powerpoint/2010/main" val="2637856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Users\Parizus\AppData\Local\Microsoft\Windows\INetCache\Content.Word\92c25a3050ca9405db10e14ac4110889.jpg"/>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2657474" y="1487489"/>
            <a:ext cx="3829050" cy="3673475"/>
          </a:xfrm>
          <a:prstGeom prst="rect">
            <a:avLst/>
          </a:prstGeom>
          <a:noFill/>
          <a:ln>
            <a:noFill/>
          </a:ln>
        </p:spPr>
      </p:pic>
      <p:sp>
        <p:nvSpPr>
          <p:cNvPr id="2" name="标题 1"/>
          <p:cNvSpPr>
            <a:spLocks noGrp="1"/>
          </p:cNvSpPr>
          <p:nvPr>
            <p:ph type="ctrTitle"/>
          </p:nvPr>
        </p:nvSpPr>
        <p:spPr>
          <a:xfrm>
            <a:off x="190500" y="1917699"/>
            <a:ext cx="8763000" cy="1236663"/>
          </a:xfrm>
        </p:spPr>
        <p:txBody>
          <a:bodyPr/>
          <a:lstStyle/>
          <a:p>
            <a:pPr lvl="0"/>
            <a:r>
              <a:rPr kumimoji="0" lang="zh-CN" altLang="zh-CN"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毕业</a:t>
            </a:r>
            <a:r>
              <a:rPr kumimoji="0" lang="zh-CN" altLang="en-US" b="1"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论文中期答辩</a:t>
            </a:r>
            <a:endParaRPr lang="zh-CN" altLang="en-US" dirty="0"/>
          </a:p>
        </p:txBody>
      </p:sp>
      <p:sp>
        <p:nvSpPr>
          <p:cNvPr id="3" name="副标题 2"/>
          <p:cNvSpPr>
            <a:spLocks noGrp="1"/>
          </p:cNvSpPr>
          <p:nvPr>
            <p:ph type="subTitle" idx="1"/>
          </p:nvPr>
        </p:nvSpPr>
        <p:spPr>
          <a:xfrm>
            <a:off x="2046615" y="4019460"/>
            <a:ext cx="6142967" cy="1909764"/>
          </a:xfrm>
        </p:spPr>
        <p:txBody>
          <a:bodyPr>
            <a:normAutofit fontScale="92500" lnSpcReduction="20000"/>
          </a:bodyPr>
          <a:lstStyle/>
          <a:p>
            <a:pPr algn="l"/>
            <a:r>
              <a:rPr lang="zh-CN" altLang="zh-CN" b="1" dirty="0">
                <a:latin typeface="楷体" panose="02010609060101010101" pitchFamily="49" charset="-122"/>
                <a:ea typeface="楷体" panose="02010609060101010101" pitchFamily="49" charset="-122"/>
              </a:rPr>
              <a:t>课题</a:t>
            </a:r>
            <a:r>
              <a:rPr lang="zh-CN" altLang="zh-CN" b="1" dirty="0" smtClean="0">
                <a:latin typeface="楷体" panose="02010609060101010101" pitchFamily="49" charset="-122"/>
                <a:ea typeface="楷体" panose="02010609060101010101" pitchFamily="49" charset="-122"/>
              </a:rPr>
              <a:t>名称</a:t>
            </a:r>
            <a:r>
              <a:rPr lang="zh-CN" altLang="en-US" b="1" dirty="0" smtClean="0">
                <a:latin typeface="楷体" panose="02010609060101010101" pitchFamily="49" charset="-122"/>
                <a:ea typeface="楷体" panose="02010609060101010101" pitchFamily="49" charset="-122"/>
              </a:rPr>
              <a:t>：</a:t>
            </a:r>
            <a:r>
              <a:rPr lang="zh-CN" altLang="zh-CN" dirty="0" smtClean="0">
                <a:latin typeface="楷体" panose="02010609060101010101" pitchFamily="49" charset="-122"/>
                <a:ea typeface="楷体" panose="02010609060101010101" pitchFamily="49" charset="-122"/>
              </a:rPr>
              <a:t>结构</a:t>
            </a:r>
            <a:r>
              <a:rPr lang="zh-CN" altLang="zh-CN" dirty="0">
                <a:latin typeface="楷体" panose="02010609060101010101" pitchFamily="49" charset="-122"/>
                <a:ea typeface="楷体" panose="02010609060101010101" pitchFamily="49" charset="-122"/>
              </a:rPr>
              <a:t>频率拓扑优化</a:t>
            </a:r>
            <a:r>
              <a:rPr lang="zh-CN" altLang="zh-CN" dirty="0" smtClean="0">
                <a:latin typeface="楷体" panose="02010609060101010101" pitchFamily="49" charset="-122"/>
                <a:ea typeface="楷体" panose="02010609060101010101" pitchFamily="49" charset="-122"/>
              </a:rPr>
              <a:t>理论研究</a:t>
            </a:r>
            <a:r>
              <a:rPr lang="zh-CN" altLang="zh-CN" dirty="0">
                <a:latin typeface="楷体" panose="02010609060101010101" pitchFamily="49" charset="-122"/>
                <a:ea typeface="楷体" panose="02010609060101010101" pitchFamily="49" charset="-122"/>
              </a:rPr>
              <a:t>和</a:t>
            </a:r>
            <a:r>
              <a:rPr lang="zh-CN" altLang="zh-CN" dirty="0" smtClean="0">
                <a:latin typeface="楷体" panose="02010609060101010101" pitchFamily="49" charset="-122"/>
                <a:ea typeface="楷体" panose="02010609060101010101" pitchFamily="49" charset="-122"/>
              </a:rPr>
              <a:t>分析</a:t>
            </a:r>
            <a:endParaRPr lang="en-US" altLang="zh-CN" dirty="0" smtClean="0">
              <a:latin typeface="楷体" panose="02010609060101010101" pitchFamily="49" charset="-122"/>
              <a:ea typeface="楷体" panose="02010609060101010101" pitchFamily="49" charset="-122"/>
            </a:endParaRPr>
          </a:p>
          <a:p>
            <a:pPr algn="l"/>
            <a:r>
              <a:rPr lang="zh-CN" altLang="zh-CN" sz="2500" b="1" dirty="0" smtClean="0">
                <a:latin typeface="楷体" panose="02010609060101010101" pitchFamily="49" charset="-122"/>
                <a:ea typeface="楷体" panose="02010609060101010101" pitchFamily="49" charset="-122"/>
              </a:rPr>
              <a:t>专业班级</a:t>
            </a:r>
            <a:r>
              <a:rPr lang="zh-CN" altLang="en-US" sz="2500" b="1" dirty="0" smtClean="0">
                <a:latin typeface="楷体" panose="02010609060101010101" pitchFamily="49" charset="-122"/>
                <a:ea typeface="楷体" panose="02010609060101010101" pitchFamily="49" charset="-122"/>
              </a:rPr>
              <a:t>：</a:t>
            </a:r>
            <a:r>
              <a:rPr lang="zh-CN" altLang="zh-CN" sz="2500" dirty="0" smtClean="0">
                <a:latin typeface="楷体" panose="02010609060101010101" pitchFamily="49" charset="-122"/>
                <a:ea typeface="楷体" panose="02010609060101010101" pitchFamily="49" charset="-122"/>
              </a:rPr>
              <a:t>结构</a:t>
            </a:r>
            <a:r>
              <a:rPr lang="en-US" altLang="zh-CN" sz="2500" dirty="0">
                <a:latin typeface="楷体" panose="02010609060101010101" pitchFamily="49" charset="-122"/>
                <a:ea typeface="楷体" panose="02010609060101010101" pitchFamily="49" charset="-122"/>
              </a:rPr>
              <a:t>1201</a:t>
            </a:r>
          </a:p>
          <a:p>
            <a:pPr algn="l"/>
            <a:r>
              <a:rPr lang="zh-CN" altLang="zh-CN" sz="2500" b="1" dirty="0" smtClean="0">
                <a:latin typeface="楷体" panose="02010609060101010101" pitchFamily="49" charset="-122"/>
                <a:ea typeface="楷体" panose="02010609060101010101" pitchFamily="49" charset="-122"/>
              </a:rPr>
              <a:t>学生</a:t>
            </a:r>
            <a:r>
              <a:rPr lang="zh-CN" altLang="en-US" sz="2500" b="1" dirty="0" smtClean="0">
                <a:latin typeface="楷体" panose="02010609060101010101" pitchFamily="49" charset="-122"/>
                <a:ea typeface="楷体" panose="02010609060101010101" pitchFamily="49" charset="-122"/>
              </a:rPr>
              <a:t>：</a:t>
            </a:r>
            <a:r>
              <a:rPr lang="zh-CN" altLang="zh-CN" sz="2500" dirty="0" smtClean="0">
                <a:latin typeface="楷体" panose="02010609060101010101" pitchFamily="49" charset="-122"/>
                <a:ea typeface="楷体" panose="02010609060101010101" pitchFamily="49" charset="-122"/>
              </a:rPr>
              <a:t>郭</a:t>
            </a:r>
            <a:r>
              <a:rPr lang="zh-CN" altLang="zh-CN" sz="2500" dirty="0">
                <a:latin typeface="楷体" panose="02010609060101010101" pitchFamily="49" charset="-122"/>
                <a:ea typeface="楷体" panose="02010609060101010101" pitchFamily="49" charset="-122"/>
              </a:rPr>
              <a:t>缔</a:t>
            </a:r>
            <a:endParaRPr lang="en-US" altLang="zh-CN" sz="2500" dirty="0">
              <a:latin typeface="楷体" panose="02010609060101010101" pitchFamily="49" charset="-122"/>
              <a:ea typeface="楷体" panose="02010609060101010101" pitchFamily="49" charset="-122"/>
            </a:endParaRPr>
          </a:p>
          <a:p>
            <a:pPr algn="l"/>
            <a:r>
              <a:rPr lang="zh-CN" altLang="zh-CN" sz="2500" b="1" dirty="0">
                <a:latin typeface="楷体" panose="02010609060101010101" pitchFamily="49" charset="-122"/>
                <a:ea typeface="楷体" panose="02010609060101010101" pitchFamily="49" charset="-122"/>
              </a:rPr>
              <a:t>学</a:t>
            </a:r>
            <a:r>
              <a:rPr lang="zh-CN" altLang="zh-CN" sz="2500" b="1" dirty="0" smtClean="0">
                <a:latin typeface="楷体" panose="02010609060101010101" pitchFamily="49" charset="-122"/>
                <a:ea typeface="楷体" panose="02010609060101010101" pitchFamily="49" charset="-122"/>
              </a:rPr>
              <a:t>号</a:t>
            </a:r>
            <a:r>
              <a:rPr lang="zh-CN" altLang="en-US" sz="2500" b="1" dirty="0" smtClean="0">
                <a:latin typeface="楷体" panose="02010609060101010101" pitchFamily="49" charset="-122"/>
                <a:ea typeface="楷体" panose="02010609060101010101" pitchFamily="49" charset="-122"/>
              </a:rPr>
              <a:t>：</a:t>
            </a:r>
            <a:r>
              <a:rPr lang="en-US" altLang="zh-CN" sz="2500" dirty="0" smtClean="0">
                <a:latin typeface="楷体" panose="02010609060101010101" pitchFamily="49" charset="-122"/>
                <a:ea typeface="楷体" panose="02010609060101010101" pitchFamily="49" charset="-122"/>
              </a:rPr>
              <a:t>201212070105</a:t>
            </a:r>
            <a:endParaRPr lang="en-US" altLang="zh-CN" sz="2500" dirty="0">
              <a:latin typeface="楷体" panose="02010609060101010101" pitchFamily="49" charset="-122"/>
              <a:ea typeface="楷体" panose="02010609060101010101" pitchFamily="49" charset="-122"/>
            </a:endParaRPr>
          </a:p>
          <a:p>
            <a:pPr algn="l"/>
            <a:r>
              <a:rPr lang="zh-CN" altLang="zh-CN" sz="2500" b="1" dirty="0">
                <a:latin typeface="楷体" panose="02010609060101010101" pitchFamily="49" charset="-122"/>
                <a:ea typeface="楷体" panose="02010609060101010101" pitchFamily="49" charset="-122"/>
              </a:rPr>
              <a:t>指导</a:t>
            </a:r>
            <a:r>
              <a:rPr lang="zh-CN" altLang="zh-CN" sz="2500" b="1" dirty="0" smtClean="0">
                <a:latin typeface="楷体" panose="02010609060101010101" pitchFamily="49" charset="-122"/>
                <a:ea typeface="楷体" panose="02010609060101010101" pitchFamily="49" charset="-122"/>
              </a:rPr>
              <a:t>教师</a:t>
            </a:r>
            <a:r>
              <a:rPr lang="zh-CN" altLang="en-US" sz="2500" b="1" dirty="0" smtClean="0">
                <a:latin typeface="楷体" panose="02010609060101010101" pitchFamily="49" charset="-122"/>
                <a:ea typeface="楷体" panose="02010609060101010101" pitchFamily="49" charset="-122"/>
              </a:rPr>
              <a:t>：</a:t>
            </a:r>
            <a:r>
              <a:rPr lang="zh-CN" altLang="zh-CN" sz="2500" dirty="0" smtClean="0">
                <a:latin typeface="楷体" panose="02010609060101010101" pitchFamily="49" charset="-122"/>
                <a:ea typeface="楷体" panose="02010609060101010101" pitchFamily="49" charset="-122"/>
              </a:rPr>
              <a:t>黄晓东</a:t>
            </a:r>
            <a:endParaRPr lang="zh-CN" altLang="en-US" sz="2500" dirty="0">
              <a:latin typeface="楷体" panose="02010609060101010101" pitchFamily="49" charset="-122"/>
              <a:ea typeface="楷体" panose="02010609060101010101" pitchFamily="49" charset="-122"/>
            </a:endParaRPr>
          </a:p>
        </p:txBody>
      </p:sp>
      <p:sp>
        <p:nvSpPr>
          <p:cNvPr id="4" name="Rectangle 2"/>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1"/>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09937" y="639764"/>
            <a:ext cx="2524125" cy="847725"/>
          </a:xfrm>
          <a:prstGeom prst="rect">
            <a:avLst/>
          </a:prstGeom>
          <a:noFill/>
          <a:extLst>
            <a:ext uri="{909E8E84-426E-40DD-AFC4-6F175D3DCCD1}">
              <a14:hiddenFill xmlns:a14="http://schemas.microsoft.com/office/drawing/2010/main">
                <a:solidFill>
                  <a:srgbClr val="FFFFFF"/>
                </a:solidFill>
              </a14:hiddenFill>
            </a:ext>
          </a:extLst>
        </p:spPr>
      </p:pic>
      <p:sp>
        <p:nvSpPr>
          <p:cNvPr id="8" name="页脚占位符 7"/>
          <p:cNvSpPr>
            <a:spLocks noGrp="1"/>
          </p:cNvSpPr>
          <p:nvPr>
            <p:ph type="ftr" sz="quarter" idx="11"/>
          </p:nvPr>
        </p:nvSpPr>
        <p:spPr/>
        <p:txBody>
          <a:bodyPr/>
          <a:lstStyle/>
          <a:p>
            <a:r>
              <a:rPr lang="zh-CN" altLang="en-US"/>
              <a:t>毕业论文中期答辩</a:t>
            </a:r>
            <a:endParaRPr lang="zh-CN" altLang="en-US" dirty="0"/>
          </a:p>
        </p:txBody>
      </p:sp>
      <p:sp>
        <p:nvSpPr>
          <p:cNvPr id="9" name="灯片编号占位符 8"/>
          <p:cNvSpPr>
            <a:spLocks noGrp="1"/>
          </p:cNvSpPr>
          <p:nvPr>
            <p:ph type="sldNum" sz="quarter" idx="12"/>
          </p:nvPr>
        </p:nvSpPr>
        <p:spPr/>
        <p:txBody>
          <a:bodyPr/>
          <a:lstStyle/>
          <a:p>
            <a:fld id="{1F4DC02A-43F8-42E8-897B-0B16420FFFFD}" type="slidenum">
              <a:rPr lang="zh-CN" altLang="en-US" smtClean="0"/>
              <a:t>1</a:t>
            </a:fld>
            <a:endParaRPr lang="zh-CN" altLang="en-US"/>
          </a:p>
        </p:txBody>
      </p:sp>
    </p:spTree>
    <p:extLst>
      <p:ext uri="{BB962C8B-B14F-4D97-AF65-F5344CB8AC3E}">
        <p14:creationId xmlns:p14="http://schemas.microsoft.com/office/powerpoint/2010/main" val="3248848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敏度推导</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dirty="0" smtClean="0">
                    <a:latin typeface="华文细黑" panose="02010600040101010101" pitchFamily="2" charset="-122"/>
                    <a:ea typeface="华文细黑" panose="02010600040101010101" pitchFamily="2" charset="-122"/>
                  </a:rPr>
                  <a:t>敏度分析技术是拓扑</a:t>
                </a:r>
                <a:r>
                  <a:rPr lang="zh-CN" altLang="en-US" sz="2000" dirty="0">
                    <a:latin typeface="华文细黑" panose="02010600040101010101" pitchFamily="2" charset="-122"/>
                    <a:ea typeface="华文细黑" panose="02010600040101010101" pitchFamily="2" charset="-122"/>
                  </a:rPr>
                  <a:t>优化</a:t>
                </a:r>
                <a:r>
                  <a:rPr lang="zh-CN" altLang="en-US" sz="2000" dirty="0" smtClean="0">
                    <a:latin typeface="华文细黑" panose="02010600040101010101" pitchFamily="2" charset="-122"/>
                    <a:ea typeface="华文细黑" panose="02010600040101010101" pitchFamily="2" charset="-122"/>
                  </a:rPr>
                  <a:t>问题的核心。敏</a:t>
                </a:r>
                <a:r>
                  <a:rPr lang="zh-CN" altLang="en-US" sz="2000" dirty="0">
                    <a:latin typeface="华文细黑" panose="02010600040101010101" pitchFamily="2" charset="-122"/>
                    <a:ea typeface="华文细黑" panose="02010600040101010101" pitchFamily="2" charset="-122"/>
                  </a:rPr>
                  <a:t>度是指当</a:t>
                </a:r>
                <a:r>
                  <a:rPr lang="zh-CN" altLang="en-US" sz="2000" dirty="0" smtClean="0">
                    <a:latin typeface="华文细黑" panose="02010600040101010101" pitchFamily="2" charset="-122"/>
                    <a:ea typeface="华文细黑" panose="02010600040101010101" pitchFamily="2" charset="-122"/>
                  </a:rPr>
                  <a:t>设计变量</a:t>
                </a:r>
                <a:r>
                  <a:rPr lang="zh-CN" altLang="en-US" sz="2000" dirty="0">
                    <a:latin typeface="华文细黑" panose="02010600040101010101" pitchFamily="2" charset="-122"/>
                    <a:ea typeface="华文细黑" panose="02010600040101010101" pitchFamily="2" charset="-122"/>
                  </a:rPr>
                  <a:t>变化时，目标函数随之响应的变化量，它反映了设计变量的变化对</a:t>
                </a:r>
                <a:r>
                  <a:rPr lang="zh-CN" altLang="en-US" sz="2000" dirty="0" smtClean="0">
                    <a:latin typeface="华文细黑" panose="02010600040101010101" pitchFamily="2" charset="-122"/>
                    <a:ea typeface="华文细黑" panose="02010600040101010101" pitchFamily="2" charset="-122"/>
                  </a:rPr>
                  <a:t>目标函数</a:t>
                </a:r>
                <a:r>
                  <a:rPr lang="zh-CN" altLang="en-US" sz="2000" dirty="0">
                    <a:latin typeface="华文细黑" panose="02010600040101010101" pitchFamily="2" charset="-122"/>
                    <a:ea typeface="华文细黑" panose="02010600040101010101" pitchFamily="2" charset="-122"/>
                  </a:rPr>
                  <a:t>的</a:t>
                </a:r>
                <a:r>
                  <a:rPr lang="zh-CN" altLang="en-US" sz="2000" dirty="0" smtClean="0">
                    <a:latin typeface="华文细黑" panose="02010600040101010101" pitchFamily="2" charset="-122"/>
                    <a:ea typeface="华文细黑" panose="02010600040101010101" pitchFamily="2" charset="-122"/>
                  </a:rPr>
                  <a:t>影响。某一单元对结构基频贡献</a:t>
                </a:r>
                <a:r>
                  <a:rPr lang="zh-CN" altLang="en-US" sz="2000" dirty="0">
                    <a:latin typeface="华文细黑" panose="02010600040101010101" pitchFamily="2" charset="-122"/>
                    <a:ea typeface="华文细黑" panose="02010600040101010101" pitchFamily="2" charset="-122"/>
                  </a:rPr>
                  <a:t>的大小可以通过单元的敏度来</a:t>
                </a:r>
                <a:r>
                  <a:rPr lang="zh-CN" altLang="en-US" sz="2000" dirty="0" smtClean="0">
                    <a:latin typeface="华文细黑" panose="02010600040101010101" pitchFamily="2" charset="-122"/>
                    <a:ea typeface="华文细黑" panose="02010600040101010101" pitchFamily="2" charset="-122"/>
                  </a:rPr>
                  <a:t>判断。利用公式（</a:t>
                </a:r>
                <a:r>
                  <a:rPr lang="en-US" altLang="zh-CN" sz="2000" dirty="0" smtClean="0">
                    <a:latin typeface="华文细黑" panose="02010600040101010101" pitchFamily="2" charset="-122"/>
                    <a:ea typeface="华文细黑" panose="02010600040101010101" pitchFamily="2" charset="-122"/>
                  </a:rPr>
                  <a:t>1</a:t>
                </a:r>
                <a:r>
                  <a:rPr lang="zh-CN" altLang="en-US" sz="2000" dirty="0" smtClean="0">
                    <a:latin typeface="华文细黑" panose="02010600040101010101" pitchFamily="2" charset="-122"/>
                    <a:ea typeface="华文细黑" panose="02010600040101010101" pitchFamily="2" charset="-122"/>
                  </a:rPr>
                  <a:t>）（</a:t>
                </a:r>
                <a:r>
                  <a:rPr lang="en-US" altLang="zh-CN" sz="2000" dirty="0" smtClean="0">
                    <a:latin typeface="华文细黑" panose="02010600040101010101" pitchFamily="2" charset="-122"/>
                    <a:ea typeface="华文细黑" panose="02010600040101010101" pitchFamily="2" charset="-122"/>
                  </a:rPr>
                  <a:t>2</a:t>
                </a:r>
                <a:r>
                  <a:rPr lang="zh-CN" altLang="en-US" sz="2000" dirty="0" smtClean="0">
                    <a:latin typeface="华文细黑" panose="02010600040101010101" pitchFamily="2" charset="-122"/>
                    <a:ea typeface="华文细黑" panose="02010600040101010101" pitchFamily="2" charset="-122"/>
                  </a:rPr>
                  <a:t>）（</a:t>
                </a:r>
                <a:r>
                  <a:rPr lang="en-US" altLang="zh-CN" sz="2000" dirty="0" smtClean="0">
                    <a:latin typeface="华文细黑" panose="02010600040101010101" pitchFamily="2" charset="-122"/>
                    <a:ea typeface="华文细黑" panose="02010600040101010101" pitchFamily="2" charset="-122"/>
                  </a:rPr>
                  <a:t>3</a:t>
                </a:r>
                <a:r>
                  <a:rPr lang="zh-CN" altLang="en-US" sz="2000" dirty="0" smtClean="0">
                    <a:latin typeface="华文细黑" panose="02010600040101010101" pitchFamily="2" charset="-122"/>
                    <a:ea typeface="华文细黑" panose="02010600040101010101" pitchFamily="2" charset="-122"/>
                  </a:rPr>
                  <a:t>）可以推导出第</a:t>
                </a:r>
                <a14:m>
                  <m:oMath xmlns:m="http://schemas.openxmlformats.org/officeDocument/2006/math">
                    <m:r>
                      <a:rPr lang="en-US" altLang="zh-CN" sz="2000" i="1">
                        <a:latin typeface="Cambria Math" panose="02040503050406030204" pitchFamily="18" charset="0"/>
                        <a:ea typeface="华文细黑" panose="02010600040101010101" pitchFamily="2" charset="-122"/>
                      </a:rPr>
                      <m:t>𝑖</m:t>
                    </m:r>
                  </m:oMath>
                </a14:m>
                <a:r>
                  <a:rPr lang="zh-CN" altLang="en-US" sz="2000" dirty="0" smtClean="0">
                    <a:latin typeface="华文细黑" panose="02010600040101010101" pitchFamily="2" charset="-122"/>
                    <a:ea typeface="华文细黑" panose="02010600040101010101" pitchFamily="2" charset="-122"/>
                  </a:rPr>
                  <a:t>个单元的设计变量变化时基频的变化：</a:t>
                </a:r>
                <a:endParaRPr lang="en-US" altLang="zh-CN" sz="2000" dirty="0" smtClean="0">
                  <a:latin typeface="华文细黑" panose="02010600040101010101" pitchFamily="2" charset="-122"/>
                  <a:ea typeface="华文细黑" panose="02010600040101010101" pitchFamily="2" charset="-122"/>
                </a:endParaRPr>
              </a:p>
              <a:p>
                <a:pPr marL="0" indent="457200">
                  <a:lnSpc>
                    <a:spcPct val="150000"/>
                  </a:lnSpc>
                  <a:buNone/>
                </a:pPr>
                <a14:m>
                  <m:oMathPara xmlns:m="http://schemas.openxmlformats.org/officeDocument/2006/math">
                    <m:oMathParaPr>
                      <m:jc m:val="centerGroup"/>
                    </m:oMathParaPr>
                    <m:oMath xmlns:m="http://schemas.openxmlformats.org/officeDocument/2006/math">
                      <m:f>
                        <m:f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rPr>
                              </m:ctrlPr>
                            </m:sSub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r>
                        <a:rPr lang="en-US" altLang="zh-CN" sz="2000" i="1">
                          <a:solidFill>
                            <a:schemeClr val="accent2">
                              <a:lumMod val="75000"/>
                            </a:schemeClr>
                          </a:solidFill>
                          <a:latin typeface="Cambria Math" panose="02040503050406030204" pitchFamily="18" charset="0"/>
                          <a:ea typeface="Cambria Math" panose="02040503050406030204" pitchFamily="18" charset="0"/>
                        </a:rPr>
                        <m:t>=</m:t>
                      </m:r>
                      <m:f>
                        <m:f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d>
                        <m:d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rPr>
                          </m:ctrlPr>
                        </m:dPr>
                        <m:e>
                          <m:f>
                            <m:fPr>
                              <m:ctrlPr>
                                <a:rPr lang="en-US" altLang="zh-CN" sz="2000" i="1" dirty="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dirty="0">
                                  <a:solidFill>
                                    <a:schemeClr val="accent2">
                                      <a:lumMod val="75000"/>
                                    </a:schemeClr>
                                  </a:solidFill>
                                  <a:latin typeface="Cambria Math" panose="02040503050406030204" pitchFamily="18" charset="0"/>
                                  <a:ea typeface="Cambria Math" panose="02040503050406030204" pitchFamily="18" charset="0"/>
                                </a:rPr>
                                <m:t>1−</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up>
                              </m:sSubSup>
                            </m:den>
                          </m:f>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Sup>
                            <m:sSupPr>
                              <m:ctrlPr>
                                <a:rPr lang="el-GR" altLang="zh-CN" sz="2000" i="1" dirty="0">
                                  <a:solidFill>
                                    <a:schemeClr val="accent2">
                                      <a:lumMod val="75000"/>
                                    </a:schemeClr>
                                  </a:solidFill>
                                  <a:latin typeface="Cambria Math" panose="02040503050406030204" pitchFamily="18" charset="0"/>
                                  <a:ea typeface="Cambria Math" panose="02040503050406030204" pitchFamily="18" charset="0"/>
                                </a:rPr>
                              </m:ctrlPr>
                            </m:sSupPr>
                            <m:e>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e>
                            <m:sup>
                              <m:r>
                                <a:rPr lang="en-US" altLang="zh-CN" sz="2000" i="1" dirty="0">
                                  <a:solidFill>
                                    <a:schemeClr val="accent2">
                                      <a:lumMod val="75000"/>
                                    </a:schemeClr>
                                  </a:solidFill>
                                  <a:latin typeface="Cambria Math" panose="02040503050406030204" pitchFamily="18" charset="0"/>
                                  <a:ea typeface="Cambria Math" panose="02040503050406030204" pitchFamily="18" charset="0"/>
                                </a:rPr>
                                <m:t>𝑝</m:t>
                              </m:r>
                              <m:r>
                                <a:rPr lang="en-US" altLang="zh-CN" sz="2000" i="1" dirty="0">
                                  <a:solidFill>
                                    <a:schemeClr val="accent2">
                                      <a:lumMod val="75000"/>
                                    </a:schemeClr>
                                  </a:solidFill>
                                  <a:latin typeface="Cambria Math" panose="02040503050406030204" pitchFamily="18" charset="0"/>
                                  <a:ea typeface="Cambria Math" panose="02040503050406030204" pitchFamily="18" charset="0"/>
                                </a:rPr>
                                <m:t>−1</m:t>
                              </m:r>
                            </m:sup>
                          </m:sSup>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𝐊</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b="1">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sup>
                          </m:sSubSup>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e>
                      </m:d>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oMath>
                  </m:oMathPara>
                </a14:m>
                <a:endParaRPr lang="en-US" altLang="zh-CN" sz="2000" dirty="0" smtClean="0">
                  <a:latin typeface="Cambria Math" panose="02040503050406030204" pitchFamily="18" charset="0"/>
                  <a:ea typeface="Cambria Math" panose="02040503050406030204" pitchFamily="18" charset="0"/>
                  <a:cs typeface="Times New Roman" panose="02020603050405020304" pitchFamily="18" charset="0"/>
                </a:endParaRPr>
              </a:p>
              <a:p>
                <a:pPr marL="0" indent="457200">
                  <a:lnSpc>
                    <a:spcPct val="150000"/>
                  </a:lnSpc>
                  <a:buNone/>
                </a:pPr>
                <a:r>
                  <a:rPr lang="zh-CN" altLang="en-US" sz="2000" dirty="0" smtClean="0">
                    <a:latin typeface="Cambria Math" panose="02040503050406030204" pitchFamily="18" charset="0"/>
                    <a:ea typeface="Cambria Math" panose="02040503050406030204" pitchFamily="18" charset="0"/>
                    <a:cs typeface="Times New Roman" panose="02020603050405020304" pitchFamily="18" charset="0"/>
                  </a:rPr>
                  <a:t>由于</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i="1">
                            <a:latin typeface="Cambria Math" panose="02040503050406030204" pitchFamily="18" charset="0"/>
                            <a:ea typeface="华文细黑" panose="02010600040101010101" pitchFamily="2" charset="-122"/>
                          </a:rPr>
                          <m:t>𝑥</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smtClean="0">
                    <a:latin typeface="Cambria Math" panose="02040503050406030204" pitchFamily="18" charset="0"/>
                    <a:ea typeface="Cambria Math" panose="02040503050406030204" pitchFamily="18" charset="0"/>
                    <a:cs typeface="Times New Roman" panose="02020603050405020304" pitchFamily="18" charset="0"/>
                  </a:rPr>
                  <a:t>的值为</a:t>
                </a:r>
                <a14:m>
                  <m:oMath xmlns:m="http://schemas.openxmlformats.org/officeDocument/2006/math">
                    <m:sSub>
                      <m:sSubPr>
                        <m:ctrlPr>
                          <a:rPr lang="en-US" altLang="zh-CN" sz="1800" i="1">
                            <a:latin typeface="Cambria Math" panose="02040503050406030204" pitchFamily="18" charset="0"/>
                            <a:ea typeface="华文细黑" panose="02010600040101010101" pitchFamily="2" charset="-122"/>
                          </a:rPr>
                        </m:ctrlPr>
                      </m:sSubPr>
                      <m:e>
                        <m:r>
                          <a:rPr lang="en-US" altLang="zh-CN" sz="1800" i="1">
                            <a:latin typeface="Cambria Math" panose="02040503050406030204" pitchFamily="18" charset="0"/>
                            <a:ea typeface="华文细黑" panose="02010600040101010101" pitchFamily="2" charset="-122"/>
                          </a:rPr>
                          <m:t>𝑥</m:t>
                        </m:r>
                      </m:e>
                      <m:sub>
                        <m:r>
                          <a:rPr lang="en-US" altLang="zh-CN" sz="1800" i="1">
                            <a:latin typeface="Cambria Math" panose="02040503050406030204" pitchFamily="18" charset="0"/>
                            <a:ea typeface="华文细黑" panose="02010600040101010101" pitchFamily="2" charset="-122"/>
                          </a:rPr>
                          <m:t>𝑚𝑖𝑛</m:t>
                        </m:r>
                      </m:sub>
                    </m:sSub>
                    <m:r>
                      <a:rPr lang="en-US" altLang="zh-CN" sz="2000">
                        <a:latin typeface="Cambria Math" panose="02040503050406030204" pitchFamily="18" charset="0"/>
                        <a:ea typeface="华文细黑" panose="02010600040101010101" pitchFamily="2" charset="-122"/>
                      </a:rPr>
                      <m:t> </m:t>
                    </m:r>
                  </m:oMath>
                </a14:m>
                <a:r>
                  <a:rPr lang="en-US" altLang="zh-CN" sz="2000" dirty="0">
                    <a:latin typeface="Cambria Math" panose="02040503050406030204" pitchFamily="18" charset="0"/>
                    <a:ea typeface="华文细黑" panose="02010600040101010101" pitchFamily="2" charset="-122"/>
                  </a:rPr>
                  <a:t>(</a:t>
                </a:r>
                <a:r>
                  <a:rPr lang="zh-CN" altLang="en-US" sz="2000" dirty="0">
                    <a:latin typeface="Cambria Math" panose="02040503050406030204" pitchFamily="18" charset="0"/>
                    <a:ea typeface="华文细黑" panose="02010600040101010101" pitchFamily="2" charset="-122"/>
                  </a:rPr>
                  <a:t>比如</a:t>
                </a:r>
                <a:r>
                  <a:rPr lang="en-US" altLang="zh-CN" sz="2000" dirty="0" smtClean="0">
                    <a:latin typeface="Cambria Math" panose="02040503050406030204" pitchFamily="18" charset="0"/>
                    <a:ea typeface="华文细黑" panose="02010600040101010101" pitchFamily="2" charset="-122"/>
                  </a:rPr>
                  <a:t>10e-6)</a:t>
                </a:r>
                <a:r>
                  <a:rPr lang="zh-CN" altLang="en-US" sz="2000" dirty="0" smtClean="0">
                    <a:latin typeface="Cambria Math" panose="02040503050406030204" pitchFamily="18" charset="0"/>
                    <a:ea typeface="华文细黑" panose="02010600040101010101" pitchFamily="2" charset="-122"/>
                  </a:rPr>
                  <a:t>或者</a:t>
                </a:r>
                <a:r>
                  <a:rPr lang="en-US" altLang="zh-CN" sz="2000" dirty="0" smtClean="0">
                    <a:latin typeface="Cambria Math" panose="02040503050406030204" pitchFamily="18" charset="0"/>
                    <a:ea typeface="华文细黑" panose="02010600040101010101" pitchFamily="2" charset="-122"/>
                  </a:rPr>
                  <a:t>1</a:t>
                </a:r>
                <a:r>
                  <a:rPr lang="zh-CN" altLang="en-US" sz="2000" dirty="0" smtClean="0">
                    <a:latin typeface="Cambria Math" panose="02040503050406030204" pitchFamily="18" charset="0"/>
                    <a:ea typeface="华文细黑" panose="02010600040101010101" pitchFamily="2" charset="-122"/>
                  </a:rPr>
                  <a:t>，所以</a:t>
                </a:r>
                <a:r>
                  <a:rPr lang="zh-CN" altLang="en-US" sz="2000" smtClean="0">
                    <a:latin typeface="Cambria Math" panose="02040503050406030204" pitchFamily="18" charset="0"/>
                    <a:ea typeface="华文细黑" panose="02010600040101010101" pitchFamily="2" charset="-122"/>
                  </a:rPr>
                  <a:t>实单元和空单元的敏度可以</a:t>
                </a:r>
                <a:r>
                  <a:rPr lang="zh-CN" altLang="en-US" sz="2000" dirty="0" smtClean="0">
                    <a:latin typeface="Cambria Math" panose="02040503050406030204" pitchFamily="18" charset="0"/>
                    <a:ea typeface="华文细黑" panose="02010600040101010101" pitchFamily="2" charset="-122"/>
                  </a:rPr>
                  <a:t>按照</a:t>
                </a:r>
                <a:r>
                  <a:rPr lang="zh-CN" altLang="en-US" sz="2000" smtClean="0">
                    <a:latin typeface="Cambria Math" panose="02040503050406030204" pitchFamily="18" charset="0"/>
                    <a:ea typeface="华文细黑" panose="02010600040101010101" pitchFamily="2" charset="-122"/>
                  </a:rPr>
                  <a:t>下式来计算：</a:t>
                </a:r>
                <a:endParaRPr lang="en-US" altLang="zh-CN" sz="2000"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r="-77"/>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10</a:t>
            </a:fld>
            <a:endParaRPr lang="zh-CN" altLang="en-US"/>
          </a:p>
        </p:txBody>
      </p:sp>
    </p:spTree>
    <p:extLst>
      <p:ext uri="{BB962C8B-B14F-4D97-AF65-F5344CB8AC3E}">
        <p14:creationId xmlns:p14="http://schemas.microsoft.com/office/powerpoint/2010/main" val="21030677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敏度推导</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325563"/>
                <a:ext cx="9144000" cy="5032376"/>
              </a:xfrm>
            </p:spPr>
            <p:txBody>
              <a:bodyPr>
                <a:normAutofit/>
              </a:bodyPr>
              <a:lstStyle/>
              <a:p>
                <a:pPr marL="0" indent="457200">
                  <a:lnSpc>
                    <a:spcPct val="100000"/>
                  </a:lnSpc>
                  <a:spcBef>
                    <a:spcPts val="600"/>
                  </a:spcBef>
                  <a:buNone/>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𝑝</m:t>
                          </m:r>
                        </m:den>
                      </m:f>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r>
                        <a:rPr lang="en-US" altLang="zh-CN" sz="2000" i="1">
                          <a:solidFill>
                            <a:schemeClr val="accent2">
                              <a:lumMod val="75000"/>
                            </a:schemeClr>
                          </a:solidFill>
                          <a:latin typeface="Cambria Math" panose="02040503050406030204" pitchFamily="18" charset="0"/>
                          <a:ea typeface="Cambria Math" panose="02040503050406030204" pitchFamily="18" charset="0"/>
                        </a:rPr>
                        <m:t>=</m:t>
                      </m:r>
                      <m:d>
                        <m:dPr>
                          <m:begChr m:val="{"/>
                          <m:endChr m:val=""/>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US" altLang="zh-CN" sz="200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2000" b="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&amp;</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d>
                                <m:d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dPr>
                                <m:e>
                                  <m:f>
                                    <m:fPr>
                                      <m:ctrlPr>
                                        <a:rPr lang="en-US" altLang="zh-CN" sz="2000" i="1" dirty="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dirty="0">
                                          <a:solidFill>
                                            <a:schemeClr val="accent2">
                                              <a:lumMod val="75000"/>
                                            </a:schemeClr>
                                          </a:solidFill>
                                          <a:latin typeface="Cambria Math" panose="02040503050406030204" pitchFamily="18" charset="0"/>
                                          <a:ea typeface="Cambria Math" panose="02040503050406030204" pitchFamily="18" charset="0"/>
                                        </a:rPr>
                                        <m:t>1−</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up>
                                      </m:sSubSup>
                                    </m:den>
                                  </m:f>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𝐊</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b="1">
                                      <a:solidFill>
                                        <a:schemeClr val="accent2">
                                          <a:lumMod val="75000"/>
                                        </a:schemeClr>
                                      </a:solidFill>
                                      <a:latin typeface="Cambria Math" panose="02040503050406030204" pitchFamily="18" charset="0"/>
                                      <a:ea typeface="Cambria Math" panose="02040503050406030204" pitchFamily="18" charset="0"/>
                                    </a:rPr>
                                    <m:t>−</m:t>
                                  </m:r>
                                  <m:f>
                                    <m:fPr>
                                      <m:ctrlPr>
                                        <a:rPr lang="en-US" altLang="zh-CN" sz="2000" b="1" i="1" smtClean="0">
                                          <a:solidFill>
                                            <a:schemeClr val="accent2">
                                              <a:lumMod val="75000"/>
                                            </a:schemeClr>
                                          </a:solidFill>
                                          <a:latin typeface="Cambria Math" panose="02040503050406030204" pitchFamily="18" charset="0"/>
                                          <a:ea typeface="Cambria Math" panose="02040503050406030204" pitchFamily="18" charset="0"/>
                                        </a:rPr>
                                      </m:ctrlPr>
                                    </m:fPr>
                                    <m:num>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sup>
                                      </m:sSubSup>
                                    </m:num>
                                    <m:den>
                                      <m:r>
                                        <a:rPr lang="zh-CN" altLang="en-US" sz="2000" b="0" i="1">
                                          <a:solidFill>
                                            <a:schemeClr val="accent2">
                                              <a:lumMod val="75000"/>
                                            </a:schemeClr>
                                          </a:solidFill>
                                          <a:latin typeface="Cambria Math" panose="02040503050406030204" pitchFamily="18" charset="0"/>
                                          <a:ea typeface="Cambria Math" panose="02040503050406030204" pitchFamily="18" charset="0"/>
                                        </a:rPr>
                                        <m:t>𝑝</m:t>
                                      </m:r>
                                    </m:den>
                                  </m:f>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e>
                              </m:d>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i="1" smtClean="0">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=1</m:t>
                              </m:r>
                            </m:e>
                            <m:e>
                              <m:r>
                                <a:rPr lang="en-US" altLang="zh-CN" sz="2000" b="0" i="1" smtClean="0">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&amp;</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d>
                                <m:d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dPr>
                                <m:e>
                                  <m:f>
                                    <m:fPr>
                                      <m:ctrlPr>
                                        <a:rPr lang="en-US" altLang="zh-CN" sz="2000" i="1" dirty="0">
                                          <a:solidFill>
                                            <a:schemeClr val="accent2">
                                              <a:lumMod val="75000"/>
                                            </a:schemeClr>
                                          </a:solidFill>
                                          <a:latin typeface="Cambria Math" panose="02040503050406030204" pitchFamily="18" charset="0"/>
                                          <a:ea typeface="Cambria Math" panose="02040503050406030204" pitchFamily="18" charset="0"/>
                                        </a:rPr>
                                      </m:ctrlPr>
                                    </m:fPr>
                                    <m:num>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i="1" dirty="0">
                                          <a:solidFill>
                                            <a:schemeClr val="accent2">
                                              <a:lumMod val="75000"/>
                                            </a:schemeClr>
                                          </a:solidFill>
                                          <a:latin typeface="Cambria Math" panose="02040503050406030204" pitchFamily="18" charset="0"/>
                                          <a:ea typeface="Cambria Math" panose="02040503050406030204" pitchFamily="18" charset="0"/>
                                        </a:rPr>
                                        <m:t>−</m:t>
                                      </m:r>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up>
                                      </m:sSubSup>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𝑝</m:t>
                                          </m:r>
                                        </m:sup>
                                      </m:sSubSup>
                                    </m:den>
                                  </m:f>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𝐊</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b="1">
                                      <a:solidFill>
                                        <a:schemeClr val="accent2">
                                          <a:lumMod val="75000"/>
                                        </a:schemeClr>
                                      </a:solidFill>
                                      <a:latin typeface="Cambria Math" panose="02040503050406030204" pitchFamily="18" charset="0"/>
                                      <a:ea typeface="Cambria Math" panose="02040503050406030204" pitchFamily="18" charset="0"/>
                                    </a:rPr>
                                    <m:t>−</m:t>
                                  </m:r>
                                  <m:f>
                                    <m:f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fPr>
                                    <m:num>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sup>
                                      </m:sSubSup>
                                    </m:num>
                                    <m:den>
                                      <m:r>
                                        <a:rPr lang="zh-CN" altLang="en-US" sz="2000" b="0" i="1">
                                          <a:solidFill>
                                            <a:schemeClr val="accent2">
                                              <a:lumMod val="75000"/>
                                            </a:schemeClr>
                                          </a:solidFill>
                                          <a:latin typeface="Cambria Math" panose="02040503050406030204" pitchFamily="18" charset="0"/>
                                          <a:ea typeface="Cambria Math" panose="02040503050406030204" pitchFamily="18" charset="0"/>
                                        </a:rPr>
                                        <m:t>𝑝</m:t>
                                      </m:r>
                                    </m:den>
                                  </m:f>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e>
                              </m:d>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b="1" i="1">
                                  <a:solidFill>
                                    <a:schemeClr val="accent2">
                                      <a:lumMod val="75000"/>
                                    </a:schemeClr>
                                  </a:solidFill>
                                  <a:latin typeface="Cambria Math" panose="02040503050406030204" pitchFamily="18" charset="0"/>
                                  <a:ea typeface="华文细黑" panose="02010600040101010101" pitchFamily="2" charset="-122"/>
                                </a:rPr>
                                <m:t>,</m:t>
                              </m:r>
                              <m: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e>
                          </m:eqArr>
                        </m:e>
                      </m:d>
                    </m:oMath>
                  </m:oMathPara>
                </a14:m>
                <a:endParaRPr lang="en-US" altLang="zh-CN" sz="200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p>
                <a:pPr marL="0" indent="457200">
                  <a:lnSpc>
                    <a:spcPct val="150000"/>
                  </a:lnSpc>
                  <a:buNone/>
                </a:pPr>
                <a:r>
                  <a:rPr lang="zh-CN" altLang="en-US" sz="2000" dirty="0">
                    <a:latin typeface="华文细黑" panose="02010600040101010101" pitchFamily="2" charset="-122"/>
                    <a:ea typeface="华文细黑" panose="02010600040101010101" pitchFamily="2" charset="-122"/>
                  </a:rPr>
                  <a:t>由于</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𝑥</m:t>
                        </m:r>
                      </m:e>
                      <m:sub>
                        <m:r>
                          <a:rPr lang="en-US" altLang="zh-CN" sz="2000">
                            <a:latin typeface="Cambria Math" panose="02040503050406030204" pitchFamily="18" charset="0"/>
                            <a:ea typeface="华文细黑" panose="02010600040101010101" pitchFamily="2" charset="-122"/>
                          </a:rPr>
                          <m:t>𝑖</m:t>
                        </m:r>
                      </m:sub>
                    </m:sSub>
                  </m:oMath>
                </a14:m>
                <a:r>
                  <a:rPr lang="zh-CN" altLang="en-US" sz="2000">
                    <a:latin typeface="华文细黑" panose="02010600040101010101" pitchFamily="2" charset="-122"/>
                    <a:ea typeface="华文细黑" panose="02010600040101010101" pitchFamily="2" charset="-122"/>
                  </a:rPr>
                  <a:t>的值很小趋近于</a:t>
                </a:r>
                <a:r>
                  <a:rPr lang="en-US" altLang="zh-CN" sz="2000">
                    <a:latin typeface="华文细黑" panose="02010600040101010101" pitchFamily="2" charset="-122"/>
                    <a:ea typeface="华文细黑" panose="02010600040101010101" pitchFamily="2" charset="-122"/>
                  </a:rPr>
                  <a:t>0</a:t>
                </a:r>
                <a:r>
                  <a:rPr lang="zh-CN" altLang="en-US" sz="2000">
                    <a:latin typeface="华文细黑" panose="02010600040101010101" pitchFamily="2" charset="-122"/>
                    <a:ea typeface="华文细黑" panose="02010600040101010101" pitchFamily="2" charset="-122"/>
                  </a:rPr>
                  <a:t>（为</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𝑥</m:t>
                        </m:r>
                      </m:e>
                      <m:sub>
                        <m:r>
                          <a:rPr lang="en-US" altLang="zh-CN" sz="2000">
                            <a:latin typeface="Cambria Math" panose="02040503050406030204" pitchFamily="18" charset="0"/>
                            <a:ea typeface="华文细黑" panose="02010600040101010101" pitchFamily="2" charset="-122"/>
                          </a:rPr>
                          <m:t>𝑚𝑖𝑛</m:t>
                        </m:r>
                      </m:sub>
                    </m:sSub>
                    <m:r>
                      <a:rPr lang="en-US" altLang="zh-CN" sz="2000">
                        <a:latin typeface="Cambria Math" panose="02040503050406030204" pitchFamily="18" charset="0"/>
                        <a:ea typeface="华文细黑" panose="02010600040101010101" pitchFamily="2" charset="-122"/>
                      </a:rPr>
                      <m:t> </m:t>
                    </m:r>
                  </m:oMath>
                </a14:m>
                <a:r>
                  <a:rPr lang="en-US" altLang="zh-CN" sz="2000">
                    <a:latin typeface="华文细黑" panose="02010600040101010101" pitchFamily="2" charset="-122"/>
                    <a:ea typeface="华文细黑" panose="02010600040101010101" pitchFamily="2" charset="-122"/>
                  </a:rPr>
                  <a:t>10e-6</a:t>
                </a:r>
                <a:r>
                  <a:rPr lang="zh-CN" altLang="en-US" sz="2000">
                    <a:latin typeface="华文细黑" panose="02010600040101010101" pitchFamily="2" charset="-122"/>
                    <a:ea typeface="华文细黑" panose="02010600040101010101" pitchFamily="2" charset="-122"/>
                  </a:rPr>
                  <a:t>），可以将上式简化为：</a:t>
                </a:r>
                <a:endParaRPr lang="en-US" altLang="zh-CN" sz="2000">
                  <a:latin typeface="华文细黑" panose="02010600040101010101" pitchFamily="2" charset="-122"/>
                  <a:ea typeface="华文细黑" panose="02010600040101010101" pitchFamily="2" charset="-122"/>
                </a:endParaRPr>
              </a:p>
              <a:p>
                <a:pPr marL="0" indent="457200">
                  <a:lnSpc>
                    <a:spcPct val="100000"/>
                  </a:lnSpc>
                  <a:buNone/>
                </a:pPr>
                <a14:m>
                  <m:oMathPara xmlns:m="http://schemas.openxmlformats.org/officeDocument/2006/math">
                    <m:oMathParaPr>
                      <m:jc m:val="centerGroup"/>
                    </m:oMathParaPr>
                    <m:oMath xmlns:m="http://schemas.openxmlformats.org/officeDocument/2006/math">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𝑝</m:t>
                          </m:r>
                        </m:den>
                      </m:f>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num>
                        <m:den>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r>
                        <a:rPr lang="en-US" altLang="zh-CN" sz="2000" i="1">
                          <a:solidFill>
                            <a:schemeClr val="accent2">
                              <a:lumMod val="75000"/>
                            </a:schemeClr>
                          </a:solidFill>
                          <a:latin typeface="Cambria Math" panose="02040503050406030204" pitchFamily="18" charset="0"/>
                          <a:ea typeface="Cambria Math" panose="02040503050406030204" pitchFamily="18" charset="0"/>
                        </a:rPr>
                        <m:t>=</m:t>
                      </m:r>
                      <m:d>
                        <m:dPr>
                          <m:begChr m:val="{"/>
                          <m:endChr m:val=""/>
                          <m:ctrlP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&amp;</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d>
                                <m:d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dPr>
                                <m:e>
                                  <m:sSubSup>
                                    <m:sSubSup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𝐊</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r>
                                    <a:rPr lang="en-US" altLang="zh-CN" sz="2000" b="1">
                                      <a:solidFill>
                                        <a:schemeClr val="accent2">
                                          <a:lumMod val="75000"/>
                                        </a:schemeClr>
                                      </a:solidFill>
                                      <a:latin typeface="Cambria Math" panose="02040503050406030204" pitchFamily="18" charset="0"/>
                                      <a:ea typeface="Cambria Math" panose="02040503050406030204" pitchFamily="18" charset="0"/>
                                    </a:rPr>
                                    <m:t>−</m:t>
                                  </m:r>
                                  <m:f>
                                    <m:f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fPr>
                                    <m:num>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sup>
                                      </m:sSubSup>
                                    </m:num>
                                    <m:den>
                                      <m:r>
                                        <a:rPr lang="zh-CN" altLang="en-US" sz="2000" i="1">
                                          <a:solidFill>
                                            <a:schemeClr val="accent2">
                                              <a:lumMod val="75000"/>
                                            </a:schemeClr>
                                          </a:solidFill>
                                          <a:latin typeface="Cambria Math" panose="02040503050406030204" pitchFamily="18" charset="0"/>
                                          <a:ea typeface="Cambria Math" panose="02040503050406030204" pitchFamily="18" charset="0"/>
                                        </a:rPr>
                                        <m:t>𝑝</m:t>
                                      </m:r>
                                    </m:den>
                                  </m:f>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e>
                              </m:d>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=1</m:t>
                              </m:r>
                            </m:e>
                            <m:e>
                              <m:r>
                                <a:rPr lang="en-US" altLang="zh-CN" sz="2000" i="1">
                                  <a:solidFill>
                                    <a:schemeClr val="accent2">
                                      <a:lumMod val="75000"/>
                                    </a:schemeClr>
                                  </a:solidFill>
                                  <a:latin typeface="Cambria Math" panose="02040503050406030204" pitchFamily="18" charset="0"/>
                                  <a:ea typeface="Cambria Math" panose="02040503050406030204" pitchFamily="18" charset="0"/>
                                  <a:cs typeface="Times New Roman" panose="02020603050405020304" pitchFamily="18" charset="0"/>
                                </a:rPr>
                                <m:t>&amp;</m:t>
                              </m:r>
                              <m:f>
                                <m:f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num>
                                <m:den>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2</m:t>
                                      </m:r>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den>
                              </m:f>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sSubSup>
                                <m:sSubSupPr>
                                  <m:ctrlPr>
                                    <a:rPr lang="en-US" altLang="zh-CN" sz="2000" b="1"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b="1">
                                      <a:solidFill>
                                        <a:schemeClr val="accent2">
                                          <a:lumMod val="75000"/>
                                        </a:schemeClr>
                                      </a:solidFill>
                                      <a:latin typeface="Cambria Math" panose="02040503050406030204" pitchFamily="18" charset="0"/>
                                      <a:ea typeface="Cambria Math" panose="02040503050406030204" pitchFamily="18" charset="0"/>
                                    </a:rPr>
                                    <m:t>𝐌</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p>
                              </m:sSubSup>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b="1" i="1">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m:t>
                              </m:r>
                              <m:sSub>
                                <m:sSubPr>
                                  <m:ctrlPr>
                                    <a:rPr lang="en-US"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𝑥</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e>
                          </m:eqArr>
                        </m:e>
                      </m:d>
                    </m:oMath>
                  </m:oMathPara>
                </a14:m>
                <a:endParaRPr lang="en-US" altLang="zh-CN" sz="2000"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325563"/>
                <a:ext cx="9144000" cy="5032376"/>
              </a:xfrm>
              <a:blipFill rotWithShape="0">
                <a:blip r:embed="rId3"/>
                <a:stretch>
                  <a:fillRect/>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11</a:t>
            </a:fld>
            <a:endParaRPr lang="zh-CN" altLang="en-US"/>
          </a:p>
        </p:txBody>
      </p:sp>
    </p:spTree>
    <p:extLst>
      <p:ext uri="{BB962C8B-B14F-4D97-AF65-F5344CB8AC3E}">
        <p14:creationId xmlns:p14="http://schemas.microsoft.com/office/powerpoint/2010/main" val="1432570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单元的删除与添加</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zh-CN" sz="2000">
                    <a:latin typeface="华文细黑" panose="02010600040101010101" pitchFamily="2" charset="-122"/>
                    <a:ea typeface="华文细黑" panose="02010600040101010101" pitchFamily="2" charset="-122"/>
                  </a:rPr>
                  <a:t>在对一个新的设计进行单元删除及添加之前，应该先给出下一迭代步的目标体积</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r>
                          <a:rPr lang="en-US" altLang="zh-CN" sz="2000">
                            <a:latin typeface="Cambria Math" panose="02040503050406030204" pitchFamily="18" charset="0"/>
                            <a:ea typeface="华文细黑" panose="02010600040101010101" pitchFamily="2" charset="-122"/>
                          </a:rPr>
                          <m:t>+1</m:t>
                        </m:r>
                      </m:sub>
                    </m:sSub>
                  </m:oMath>
                </a14:m>
                <a:r>
                  <a:rPr lang="zh-CN" altLang="zh-CN" sz="2000">
                    <a:latin typeface="华文细黑" panose="02010600040101010101" pitchFamily="2" charset="-122"/>
                    <a:ea typeface="华文细黑" panose="02010600040101010101" pitchFamily="2" charset="-122"/>
                  </a:rPr>
                  <a:t>。因为目标体积可能比初始估计体积大或者小，故每一迭代步的目标体积可能会一步一步增大或者减小直到达到设计目标体积。因此体积的演化可表示为</a:t>
                </a:r>
                <a:endParaRPr lang="en-US" altLang="zh-CN" sz="2000">
                  <a:latin typeface="华文细黑" panose="02010600040101010101" pitchFamily="2" charset="-122"/>
                  <a:ea typeface="华文细黑" panose="02010600040101010101" pitchFamily="2" charset="-122"/>
                </a:endParaRPr>
              </a:p>
              <a:p>
                <a:pPr marL="0" indent="45720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𝑉</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𝑘</m:t>
                          </m:r>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𝑉</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𝑘</m:t>
                          </m:r>
                        </m:sub>
                      </m:sSub>
                      <m:d>
                        <m:d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r>
                            <a:rPr lang="en-US" altLang="zh-CN" sz="2000" i="1">
                              <a:solidFill>
                                <a:schemeClr val="accent2">
                                  <a:lumMod val="75000"/>
                                </a:schemeClr>
                              </a:solidFill>
                              <a:latin typeface="Cambria Math" panose="02040503050406030204" pitchFamily="18" charset="0"/>
                              <a:ea typeface="Cambria Math" panose="02040503050406030204" pitchFamily="18" charset="0"/>
                            </a:rPr>
                            <m:t>𝐸𝑅</m:t>
                          </m:r>
                        </m:e>
                      </m:d>
                      <m:r>
                        <a:rPr lang="en-US" altLang="zh-CN" sz="2000" i="1">
                          <a:solidFill>
                            <a:schemeClr val="accent2">
                              <a:lumMod val="75000"/>
                            </a:schemeClr>
                          </a:solidFill>
                          <a:latin typeface="Cambria Math" panose="02040503050406030204" pitchFamily="18" charset="0"/>
                          <a:ea typeface="Cambria Math" panose="02040503050406030204" pitchFamily="18" charset="0"/>
                        </a:rPr>
                        <m:t>  (</m:t>
                      </m:r>
                      <m:r>
                        <a:rPr lang="en-US" altLang="zh-CN" sz="2000" i="1">
                          <a:solidFill>
                            <a:schemeClr val="accent2">
                              <a:lumMod val="75000"/>
                            </a:schemeClr>
                          </a:solidFill>
                          <a:latin typeface="Cambria Math" panose="02040503050406030204" pitchFamily="18" charset="0"/>
                          <a:ea typeface="Cambria Math" panose="02040503050406030204" pitchFamily="18" charset="0"/>
                        </a:rPr>
                        <m:t>𝑘</m:t>
                      </m:r>
                      <m:r>
                        <a:rPr lang="en-US" altLang="zh-CN" sz="2000" i="1">
                          <a:solidFill>
                            <a:schemeClr val="accent2">
                              <a:lumMod val="75000"/>
                            </a:schemeClr>
                          </a:solidFill>
                          <a:latin typeface="Cambria Math" panose="02040503050406030204" pitchFamily="18" charset="0"/>
                          <a:ea typeface="Cambria Math" panose="02040503050406030204" pitchFamily="18" charset="0"/>
                        </a:rPr>
                        <m:t>=1,2,3⋯)</m:t>
                      </m:r>
                    </m:oMath>
                  </m:oMathPara>
                </a14:m>
                <a:endParaRPr lang="en-US" altLang="zh-CN" sz="2000" i="1" dirty="0" smtClean="0">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14:m>
                  <m:oMath xmlns:m="http://schemas.openxmlformats.org/officeDocument/2006/math">
                    <m:r>
                      <a:rPr lang="en-US" altLang="zh-CN" sz="2000">
                        <a:latin typeface="Cambria Math" panose="02040503050406030204" pitchFamily="18" charset="0"/>
                        <a:ea typeface="华文细黑" panose="02010600040101010101" pitchFamily="2" charset="-122"/>
                      </a:rPr>
                      <m:t>𝐸𝑅</m:t>
                    </m:r>
                  </m:oMath>
                </a14:m>
                <a:r>
                  <a:rPr lang="zh-CN" altLang="zh-CN" sz="2000">
                    <a:latin typeface="华文细黑" panose="02010600040101010101" pitchFamily="2" charset="-122"/>
                    <a:ea typeface="华文细黑" panose="02010600040101010101" pitchFamily="2" charset="-122"/>
                  </a:rPr>
                  <a:t>称为体积进化率。一旦达到了目标体积，那么在以后的迭代步中将保持</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r>
                          <a:rPr lang="en-US" altLang="zh-CN" sz="2000">
                            <a:latin typeface="Cambria Math" panose="02040503050406030204" pitchFamily="18" charset="0"/>
                            <a:ea typeface="华文细黑" panose="02010600040101010101" pitchFamily="2" charset="-122"/>
                          </a:rPr>
                          <m:t>+1</m:t>
                        </m:r>
                      </m:sub>
                    </m:sSub>
                    <m:r>
                      <a:rPr lang="en-US" altLang="zh-CN" sz="2000">
                        <a:latin typeface="Cambria Math" panose="02040503050406030204" pitchFamily="18" charset="0"/>
                        <a:ea typeface="华文细黑" panose="02010600040101010101" pitchFamily="2" charset="-122"/>
                      </a:rPr>
                      <m:t>=</m:t>
                    </m:r>
                    <m:sSup>
                      <m:sSupPr>
                        <m:ctrlPr>
                          <a:rPr lang="zh-CN" altLang="zh-CN" sz="2000" i="1">
                            <a:latin typeface="Cambria Math" panose="02040503050406030204" pitchFamily="18" charset="0"/>
                            <a:ea typeface="华文细黑" panose="02010600040101010101" pitchFamily="2" charset="-122"/>
                          </a:rPr>
                        </m:ctrlPr>
                      </m:sSupPr>
                      <m:e>
                        <m:r>
                          <a:rPr lang="en-US" altLang="zh-CN" sz="2000">
                            <a:latin typeface="Cambria Math" panose="02040503050406030204" pitchFamily="18" charset="0"/>
                            <a:ea typeface="华文细黑" panose="02010600040101010101" pitchFamily="2" charset="-122"/>
                          </a:rPr>
                          <m:t>𝑉</m:t>
                        </m:r>
                      </m:e>
                      <m:sup>
                        <m:r>
                          <a:rPr lang="en-US" altLang="zh-CN" sz="2000">
                            <a:latin typeface="Cambria Math" panose="02040503050406030204" pitchFamily="18" charset="0"/>
                            <a:ea typeface="华文细黑" panose="02010600040101010101" pitchFamily="2" charset="-122"/>
                          </a:rPr>
                          <m:t>∗</m:t>
                        </m:r>
                      </m:sup>
                    </m:sSup>
                  </m:oMath>
                </a14:m>
                <a:r>
                  <a:rPr lang="zh-CN" altLang="zh-CN" sz="2000">
                    <a:latin typeface="华文细黑" panose="02010600040101010101" pitchFamily="2" charset="-122"/>
                    <a:ea typeface="华文细黑" panose="02010600040101010101" pitchFamily="2" charset="-122"/>
                  </a:rPr>
                  <a:t>。</a:t>
                </a:r>
              </a:p>
              <a:p>
                <a:pPr marL="0" indent="457200">
                  <a:lnSpc>
                    <a:spcPct val="150000"/>
                  </a:lnSpc>
                  <a:buNone/>
                </a:pPr>
                <a:r>
                  <a:rPr lang="zh-CN" altLang="zh-CN" sz="2000">
                    <a:latin typeface="华文细黑" panose="02010600040101010101" pitchFamily="2" charset="-122"/>
                    <a:ea typeface="华文细黑" panose="02010600040101010101" pitchFamily="2" charset="-122"/>
                  </a:rPr>
                  <a:t>得到目标体积后对所有单元敏度进行从大到小排序，并根据</a:t>
                </a:r>
                <a14:m>
                  <m:oMath xmlns:m="http://schemas.openxmlformats.org/officeDocument/2006/math">
                    <m:sSubSup>
                      <m:sSubSupPr>
                        <m:ctrlPr>
                          <a:rPr lang="zh-CN" altLang="zh-CN" sz="2000" i="1">
                            <a:latin typeface="Cambria Math" panose="02040503050406030204" pitchFamily="18" charset="0"/>
                            <a:ea typeface="华文细黑" panose="02010600040101010101" pitchFamily="2" charset="-122"/>
                          </a:rPr>
                        </m:ctrlPr>
                      </m:sSubSupPr>
                      <m:e>
                        <m:r>
                          <a:rPr lang="en-US" altLang="zh-CN" sz="2000">
                            <a:latin typeface="Cambria Math" panose="02040503050406030204" pitchFamily="18" charset="0"/>
                            <a:ea typeface="华文细黑" panose="02010600040101010101" pitchFamily="2" charset="-122"/>
                          </a:rPr>
                          <m:t>𝛼</m:t>
                        </m:r>
                      </m:e>
                      <m:sub>
                        <m:r>
                          <a:rPr lang="en-US" altLang="zh-CN" sz="2000">
                            <a:latin typeface="Cambria Math" panose="02040503050406030204" pitchFamily="18" charset="0"/>
                            <a:ea typeface="华文细黑" panose="02010600040101010101" pitchFamily="2" charset="-122"/>
                          </a:rPr>
                          <m:t>𝑑𝑒𝑙</m:t>
                        </m:r>
                      </m:sub>
                      <m:sup>
                        <m:r>
                          <a:rPr lang="en-US" altLang="zh-CN" sz="2000">
                            <a:latin typeface="Cambria Math" panose="02040503050406030204" pitchFamily="18" charset="0"/>
                            <a:ea typeface="华文细黑" panose="02010600040101010101" pitchFamily="2" charset="-122"/>
                          </a:rPr>
                          <m:t>𝑡h</m:t>
                        </m:r>
                      </m:sup>
                    </m:sSubSup>
                  </m:oMath>
                </a14:m>
                <a:r>
                  <a:rPr lang="zh-CN" altLang="zh-CN" sz="2000">
                    <a:latin typeface="华文细黑" panose="02010600040101010101" pitchFamily="2" charset="-122"/>
                    <a:ea typeface="华文细黑" panose="02010600040101010101" pitchFamily="2" charset="-122"/>
                  </a:rPr>
                  <a:t>和</a:t>
                </a:r>
                <a14:m>
                  <m:oMath xmlns:m="http://schemas.openxmlformats.org/officeDocument/2006/math">
                    <m:sSubSup>
                      <m:sSubSupPr>
                        <m:ctrlPr>
                          <a:rPr lang="zh-CN" altLang="zh-CN" sz="2000" i="1">
                            <a:latin typeface="Cambria Math" panose="02040503050406030204" pitchFamily="18" charset="0"/>
                            <a:ea typeface="华文细黑" panose="02010600040101010101" pitchFamily="2" charset="-122"/>
                          </a:rPr>
                        </m:ctrlPr>
                      </m:sSubSupPr>
                      <m:e>
                        <m:r>
                          <a:rPr lang="en-US" altLang="zh-CN" sz="2000">
                            <a:latin typeface="Cambria Math" panose="02040503050406030204" pitchFamily="18" charset="0"/>
                            <a:ea typeface="华文细黑" panose="02010600040101010101" pitchFamily="2" charset="-122"/>
                          </a:rPr>
                          <m:t>𝛼</m:t>
                        </m:r>
                      </m:e>
                      <m:sub>
                        <m:r>
                          <a:rPr lang="en-US" altLang="zh-CN" sz="2000">
                            <a:latin typeface="Cambria Math" panose="02040503050406030204" pitchFamily="18" charset="0"/>
                            <a:ea typeface="华文细黑" panose="02010600040101010101" pitchFamily="2" charset="-122"/>
                          </a:rPr>
                          <m:t>𝑎𝑑𝑑</m:t>
                        </m:r>
                      </m:sub>
                      <m:sup>
                        <m:r>
                          <a:rPr lang="en-US" altLang="zh-CN" sz="2000">
                            <a:latin typeface="Cambria Math" panose="02040503050406030204" pitchFamily="18" charset="0"/>
                            <a:ea typeface="华文细黑" panose="02010600040101010101" pitchFamily="2" charset="-122"/>
                          </a:rPr>
                          <m:t>𝑡h</m:t>
                        </m:r>
                      </m:sup>
                    </m:sSubSup>
                  </m:oMath>
                </a14:m>
                <a:r>
                  <a:rPr lang="zh-CN" altLang="zh-CN" sz="2000">
                    <a:latin typeface="华文细黑" panose="02010600040101010101" pitchFamily="2" charset="-122"/>
                    <a:ea typeface="华文细黑" panose="02010600040101010101" pitchFamily="2" charset="-122"/>
                  </a:rPr>
                  <a:t>进行单元的删除（将该单元的设计变量</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𝑥</m:t>
                        </m:r>
                      </m:e>
                      <m:sub>
                        <m:r>
                          <a:rPr lang="en-US" altLang="zh-CN" sz="2000">
                            <a:latin typeface="Cambria Math" panose="02040503050406030204" pitchFamily="18" charset="0"/>
                            <a:ea typeface="华文细黑" panose="02010600040101010101" pitchFamily="2" charset="-122"/>
                          </a:rPr>
                          <m:t>𝑖</m:t>
                        </m:r>
                      </m:sub>
                    </m:sSub>
                  </m:oMath>
                </a14:m>
                <a:r>
                  <a:rPr lang="zh-CN" altLang="zh-CN" sz="2000">
                    <a:latin typeface="华文细黑" panose="02010600040101010101" pitchFamily="2" charset="-122"/>
                    <a:ea typeface="华文细黑" panose="02010600040101010101" pitchFamily="2" charset="-122"/>
                  </a:rPr>
                  <a:t>变为</a:t>
                </a:r>
                <a14:m>
                  <m:oMath xmlns:m="http://schemas.openxmlformats.org/officeDocument/2006/math">
                    <m:sSup>
                      <m:sSupPr>
                        <m:ctrlPr>
                          <a:rPr lang="zh-CN" altLang="zh-CN" sz="2000" i="1">
                            <a:latin typeface="Cambria Math" panose="02040503050406030204" pitchFamily="18" charset="0"/>
                            <a:ea typeface="华文细黑" panose="02010600040101010101" pitchFamily="2" charset="-122"/>
                          </a:rPr>
                        </m:ctrlPr>
                      </m:sSupPr>
                      <m:e>
                        <m:r>
                          <a:rPr lang="en-US" altLang="zh-CN" sz="2000">
                            <a:latin typeface="Cambria Math" panose="02040503050406030204" pitchFamily="18" charset="0"/>
                            <a:ea typeface="华文细黑" panose="02010600040101010101" pitchFamily="2" charset="-122"/>
                          </a:rPr>
                          <m:t>10</m:t>
                        </m:r>
                      </m:e>
                      <m:sup>
                        <m:r>
                          <a:rPr lang="en-US" altLang="zh-CN" sz="2000">
                            <a:latin typeface="Cambria Math" panose="02040503050406030204" pitchFamily="18" charset="0"/>
                            <a:ea typeface="华文细黑" panose="02010600040101010101" pitchFamily="2" charset="-122"/>
                          </a:rPr>
                          <m:t>−6</m:t>
                        </m:r>
                      </m:sup>
                    </m:sSup>
                  </m:oMath>
                </a14:m>
                <a:r>
                  <a:rPr lang="zh-CN" altLang="zh-CN" sz="2000">
                    <a:latin typeface="华文细黑" panose="02010600040101010101" pitchFamily="2" charset="-122"/>
                    <a:ea typeface="华文细黑" panose="02010600040101010101" pitchFamily="2" charset="-122"/>
                  </a:rPr>
                  <a:t>）和添加（将该单元的设计变量</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𝑥</m:t>
                        </m:r>
                      </m:e>
                      <m:sub>
                        <m:r>
                          <a:rPr lang="en-US" altLang="zh-CN" sz="2000">
                            <a:latin typeface="Cambria Math" panose="02040503050406030204" pitchFamily="18" charset="0"/>
                            <a:ea typeface="华文细黑" panose="02010600040101010101" pitchFamily="2" charset="-122"/>
                          </a:rPr>
                          <m:t>𝑖</m:t>
                        </m:r>
                      </m:sub>
                    </m:sSub>
                  </m:oMath>
                </a14:m>
                <a:r>
                  <a:rPr lang="zh-CN" altLang="zh-CN" sz="2000">
                    <a:latin typeface="华文细黑" panose="02010600040101010101" pitchFamily="2" charset="-122"/>
                    <a:ea typeface="华文细黑" panose="02010600040101010101" pitchFamily="2" charset="-122"/>
                  </a:rPr>
                  <a:t>变为</a:t>
                </a:r>
                <a:r>
                  <a:rPr lang="en-US" altLang="zh-CN" sz="2000">
                    <a:latin typeface="华文细黑" panose="02010600040101010101" pitchFamily="2" charset="-122"/>
                    <a:ea typeface="华文细黑" panose="02010600040101010101" pitchFamily="2" charset="-122"/>
                  </a:rPr>
                  <a:t>1</a:t>
                </a:r>
                <a:r>
                  <a:rPr lang="zh-CN" altLang="zh-CN" sz="2000">
                    <a:latin typeface="华文细黑" panose="02010600040101010101" pitchFamily="2" charset="-122"/>
                    <a:ea typeface="华文细黑" panose="02010600040101010101" pitchFamily="2" charset="-122"/>
                  </a:rPr>
                  <a:t>）。</a:t>
                </a:r>
                <a:endParaRPr lang="en-US" altLang="zh-CN" sz="2000" dirty="0">
                  <a:latin typeface="华文细黑" panose="02010600040101010101" pitchFamily="2" charset="-122"/>
                  <a:ea typeface="华文细黑"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r="-232" b="-605"/>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12</a:t>
            </a:fld>
            <a:endParaRPr lang="zh-CN" altLang="en-US"/>
          </a:p>
        </p:txBody>
      </p:sp>
    </p:spTree>
    <p:extLst>
      <p:ext uri="{BB962C8B-B14F-4D97-AF65-F5344CB8AC3E}">
        <p14:creationId xmlns:p14="http://schemas.microsoft.com/office/powerpoint/2010/main" val="3741171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单元的删除与添加</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zh-CN" sz="2000">
                    <a:latin typeface="华文细黑" panose="02010600040101010101" pitchFamily="2" charset="-122"/>
                    <a:ea typeface="华文细黑" panose="02010600040101010101" pitchFamily="2" charset="-122"/>
                  </a:rPr>
                  <a:t>对于实单元，如果该单元敏度满足</a:t>
                </a:r>
              </a:p>
              <a:p>
                <a:pPr marL="0" indent="0">
                  <a:buNone/>
                </a:pPr>
                <a14:m>
                  <m:oMathPara xmlns:m="http://schemas.openxmlformats.org/officeDocument/2006/math">
                    <m:oMathParaPr>
                      <m:jc m:val="centerGroup"/>
                    </m:oMathParaPr>
                    <m:oMath xmlns:m="http://schemas.openxmlformats.org/officeDocument/2006/math">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Sup>
                        <m:sSubSu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𝑑𝑒𝑙</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𝑡h</m:t>
                          </m:r>
                        </m:sup>
                      </m:sSubSup>
                    </m:oMath>
                  </m:oMathPara>
                </a14:m>
                <a:endParaRPr lang="zh-CN" altLang="zh-CN" sz="2000" i="1">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则该单元将被移除。对于实空，如果该单元敏度满足</a:t>
                </a:r>
              </a:p>
              <a:p>
                <a:pPr marL="0" indent="0">
                  <a:buNone/>
                </a:pPr>
                <a14:m>
                  <m:oMathPara xmlns:m="http://schemas.openxmlformats.org/officeDocument/2006/math">
                    <m:oMathParaPr>
                      <m:jc m:val="center"/>
                    </m:oMathParaPr>
                    <m:oMath xmlns:m="http://schemas.openxmlformats.org/officeDocument/2006/math">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&gt;</m:t>
                      </m:r>
                      <m:sSubSup>
                        <m:sSubSu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SupPr>
                        <m:e>
                          <m:r>
                            <a:rPr lang="en-US" altLang="zh-CN" sz="2000" i="1">
                              <a:solidFill>
                                <a:schemeClr val="accent2">
                                  <a:lumMod val="75000"/>
                                </a:schemeClr>
                              </a:solidFill>
                              <a:latin typeface="Cambria Math" panose="02040503050406030204" pitchFamily="18" charset="0"/>
                              <a:ea typeface="Cambria Math" panose="02040503050406030204" pitchFamily="18" charset="0"/>
                            </a:rPr>
                            <m:t>𝛼</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𝑎𝑑𝑑</m:t>
                          </m:r>
                        </m:sub>
                        <m:sup>
                          <m:r>
                            <a:rPr lang="en-US" altLang="zh-CN" sz="2000" i="1">
                              <a:solidFill>
                                <a:schemeClr val="accent2">
                                  <a:lumMod val="75000"/>
                                </a:schemeClr>
                              </a:solidFill>
                              <a:latin typeface="Cambria Math" panose="02040503050406030204" pitchFamily="18" charset="0"/>
                              <a:ea typeface="Cambria Math" panose="02040503050406030204" pitchFamily="18" charset="0"/>
                            </a:rPr>
                            <m:t>𝑡h</m:t>
                          </m:r>
                        </m:sup>
                      </m:sSubSup>
                    </m:oMath>
                  </m:oMathPara>
                </a14:m>
                <a:endParaRPr lang="zh-CN" altLang="zh-CN" sz="2000" i="1">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则该单元将被添加。其中</a:t>
                </a:r>
                <a14:m>
                  <m:oMath xmlns:m="http://schemas.openxmlformats.org/officeDocument/2006/math">
                    <m:sSubSup>
                      <m:sSubSupPr>
                        <m:ctrlPr>
                          <a:rPr lang="zh-CN" altLang="zh-CN" sz="2000" i="1">
                            <a:latin typeface="Cambria Math" panose="02040503050406030204" pitchFamily="18" charset="0"/>
                            <a:ea typeface="华文细黑" panose="02010600040101010101" pitchFamily="2" charset="-122"/>
                          </a:rPr>
                        </m:ctrlPr>
                      </m:sSubSupPr>
                      <m:e>
                        <m:r>
                          <a:rPr lang="en-US" altLang="zh-CN" sz="2000">
                            <a:latin typeface="Cambria Math" panose="02040503050406030204" pitchFamily="18" charset="0"/>
                            <a:ea typeface="华文细黑" panose="02010600040101010101" pitchFamily="2" charset="-122"/>
                          </a:rPr>
                          <m:t>𝛼</m:t>
                        </m:r>
                      </m:e>
                      <m:sub>
                        <m:r>
                          <a:rPr lang="en-US" altLang="zh-CN" sz="2000">
                            <a:latin typeface="Cambria Math" panose="02040503050406030204" pitchFamily="18" charset="0"/>
                            <a:ea typeface="华文细黑" panose="02010600040101010101" pitchFamily="2" charset="-122"/>
                          </a:rPr>
                          <m:t>𝑑𝑒𝑙</m:t>
                        </m:r>
                      </m:sub>
                      <m:sup>
                        <m:r>
                          <a:rPr lang="en-US" altLang="zh-CN" sz="2000">
                            <a:latin typeface="Cambria Math" panose="02040503050406030204" pitchFamily="18" charset="0"/>
                            <a:ea typeface="华文细黑" panose="02010600040101010101" pitchFamily="2" charset="-122"/>
                          </a:rPr>
                          <m:t>𝑡h</m:t>
                        </m:r>
                      </m:sup>
                    </m:sSubSup>
                  </m:oMath>
                </a14:m>
                <a:r>
                  <a:rPr lang="zh-CN" altLang="zh-CN" sz="2000">
                    <a:latin typeface="华文细黑" panose="02010600040101010101" pitchFamily="2" charset="-122"/>
                    <a:ea typeface="华文细黑" panose="02010600040101010101" pitchFamily="2" charset="-122"/>
                  </a:rPr>
                  <a:t>和</a:t>
                </a:r>
                <a14:m>
                  <m:oMath xmlns:m="http://schemas.openxmlformats.org/officeDocument/2006/math">
                    <m:sSubSup>
                      <m:sSubSupPr>
                        <m:ctrlPr>
                          <a:rPr lang="zh-CN" altLang="zh-CN" sz="2000" i="1">
                            <a:latin typeface="Cambria Math" panose="02040503050406030204" pitchFamily="18" charset="0"/>
                            <a:ea typeface="华文细黑" panose="02010600040101010101" pitchFamily="2" charset="-122"/>
                          </a:rPr>
                        </m:ctrlPr>
                      </m:sSubSupPr>
                      <m:e>
                        <m:r>
                          <a:rPr lang="en-US" altLang="zh-CN" sz="2000">
                            <a:latin typeface="Cambria Math" panose="02040503050406030204" pitchFamily="18" charset="0"/>
                            <a:ea typeface="华文细黑" panose="02010600040101010101" pitchFamily="2" charset="-122"/>
                          </a:rPr>
                          <m:t>𝛼</m:t>
                        </m:r>
                      </m:e>
                      <m:sub>
                        <m:r>
                          <a:rPr lang="en-US" altLang="zh-CN" sz="2000">
                            <a:latin typeface="Cambria Math" panose="02040503050406030204" pitchFamily="18" charset="0"/>
                            <a:ea typeface="华文细黑" panose="02010600040101010101" pitchFamily="2" charset="-122"/>
                          </a:rPr>
                          <m:t>𝑎𝑑𝑑</m:t>
                        </m:r>
                      </m:sub>
                      <m:sup>
                        <m:r>
                          <a:rPr lang="en-US" altLang="zh-CN" sz="2000">
                            <a:latin typeface="Cambria Math" panose="02040503050406030204" pitchFamily="18" charset="0"/>
                            <a:ea typeface="华文细黑" panose="02010600040101010101" pitchFamily="2" charset="-122"/>
                          </a:rPr>
                          <m:t>𝑡h</m:t>
                        </m:r>
                      </m:sup>
                    </m:sSubSup>
                  </m:oMath>
                </a14:m>
                <a:r>
                  <a:rPr lang="zh-CN" altLang="zh-CN" sz="2000">
                    <a:latin typeface="华文细黑" panose="02010600040101010101" pitchFamily="2" charset="-122"/>
                    <a:ea typeface="华文细黑" panose="02010600040101010101" pitchFamily="2" charset="-122"/>
                  </a:rPr>
                  <a:t>由</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r>
                          <a:rPr lang="en-US" altLang="zh-CN" sz="2000">
                            <a:latin typeface="Cambria Math" panose="02040503050406030204" pitchFamily="18" charset="0"/>
                            <a:ea typeface="华文细黑" panose="02010600040101010101" pitchFamily="2" charset="-122"/>
                          </a:rPr>
                          <m:t>+1</m:t>
                        </m:r>
                      </m:sub>
                    </m:sSub>
                  </m:oMath>
                </a14:m>
                <a:r>
                  <a:rPr lang="zh-CN" altLang="zh-CN" sz="2000">
                    <a:latin typeface="华文细黑" panose="02010600040101010101" pitchFamily="2" charset="-122"/>
                    <a:ea typeface="华文细黑" panose="02010600040101010101" pitchFamily="2" charset="-122"/>
                  </a:rPr>
                  <a:t>确定。</a:t>
                </a:r>
                <a:endParaRPr lang="en-US" altLang="zh-CN" sz="2000">
                  <a:latin typeface="华文细黑" panose="02010600040101010101" pitchFamily="2" charset="-122"/>
                  <a:ea typeface="华文细黑" panose="02010600040101010101" pitchFamily="2" charset="-122"/>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如果单元添加过多，大于上限</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𝐴𝑅</m:t>
                        </m:r>
                      </m:e>
                      <m:sub>
                        <m:r>
                          <a:rPr lang="en-US" altLang="zh-CN" sz="2000">
                            <a:latin typeface="Cambria Math" panose="02040503050406030204" pitchFamily="18" charset="0"/>
                            <a:ea typeface="华文细黑" panose="02010600040101010101" pitchFamily="2" charset="-122"/>
                          </a:rPr>
                          <m:t>𝑚𝑎𝑥</m:t>
                        </m:r>
                      </m:sub>
                    </m:sSub>
                  </m:oMath>
                </a14:m>
                <a:r>
                  <a:rPr lang="zh-CN" altLang="zh-CN" sz="2000">
                    <a:latin typeface="华文细黑" panose="02010600040101010101" pitchFamily="2" charset="-122"/>
                    <a:ea typeface="华文细黑" panose="02010600040101010101" pitchFamily="2" charset="-122"/>
                  </a:rPr>
                  <a:t>，则添加单元数被设为</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𝐴𝑅</m:t>
                        </m:r>
                      </m:e>
                      <m:sub>
                        <m:r>
                          <a:rPr lang="en-US" altLang="zh-CN" sz="2000">
                            <a:latin typeface="Cambria Math" panose="02040503050406030204" pitchFamily="18" charset="0"/>
                            <a:ea typeface="华文细黑" panose="02010600040101010101" pitchFamily="2" charset="-122"/>
                          </a:rPr>
                          <m:t>𝑚𝑎𝑥</m:t>
                        </m:r>
                      </m:sub>
                    </m:sSub>
                  </m:oMath>
                </a14:m>
                <a:r>
                  <a:rPr lang="zh-CN" altLang="zh-CN" sz="2000">
                    <a:latin typeface="华文细黑" panose="02010600040101010101" pitchFamily="2" charset="-122"/>
                    <a:ea typeface="华文细黑" panose="02010600040101010101" pitchFamily="2" charset="-122"/>
                  </a:rPr>
                  <a:t>，对空单元敏度从大到小依次变为实单元直到添加单元数为</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𝐴𝑅</m:t>
                        </m:r>
                      </m:e>
                      <m:sub>
                        <m:r>
                          <a:rPr lang="en-US" altLang="zh-CN" sz="2000">
                            <a:latin typeface="Cambria Math" panose="02040503050406030204" pitchFamily="18" charset="0"/>
                            <a:ea typeface="华文细黑" panose="02010600040101010101" pitchFamily="2" charset="-122"/>
                          </a:rPr>
                          <m:t>𝑚𝑎𝑥</m:t>
                        </m:r>
                      </m:sub>
                    </m:sSub>
                  </m:oMath>
                </a14:m>
                <a:r>
                  <a:rPr lang="zh-CN" altLang="zh-CN" sz="2000">
                    <a:latin typeface="华文细黑" panose="02010600040101010101" pitchFamily="2" charset="-122"/>
                    <a:ea typeface="华文细黑" panose="02010600040101010101" pitchFamily="2" charset="-122"/>
                  </a:rPr>
                  <a:t>。同时删除单元数为</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r>
                          <a:rPr lang="en-US" altLang="zh-CN" sz="2000">
                            <a:latin typeface="Cambria Math" panose="02040503050406030204" pitchFamily="18" charset="0"/>
                            <a:ea typeface="华文细黑" panose="02010600040101010101" pitchFamily="2" charset="-122"/>
                          </a:rPr>
                          <m:t>+1</m:t>
                        </m:r>
                      </m:sub>
                    </m:sSub>
                    <m:r>
                      <a:rPr lang="en-US" altLang="zh-CN" sz="2000">
                        <a:latin typeface="Cambria Math" panose="02040503050406030204" pitchFamily="18" charset="0"/>
                        <a:ea typeface="华文细黑" panose="02010600040101010101" pitchFamily="2" charset="-122"/>
                      </a:rPr>
                      <m:t>−</m:t>
                    </m:r>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𝑉</m:t>
                        </m:r>
                      </m:e>
                      <m:sub>
                        <m:r>
                          <a:rPr lang="en-US" altLang="zh-CN" sz="2000">
                            <a:latin typeface="Cambria Math" panose="02040503050406030204" pitchFamily="18" charset="0"/>
                            <a:ea typeface="华文细黑" panose="02010600040101010101" pitchFamily="2" charset="-122"/>
                          </a:rPr>
                          <m:t>𝑘</m:t>
                        </m:r>
                      </m:sub>
                    </m:sSub>
                    <m:r>
                      <a:rPr lang="en-US" altLang="zh-CN" sz="2000">
                        <a:latin typeface="Cambria Math" panose="02040503050406030204" pitchFamily="18" charset="0"/>
                        <a:ea typeface="华文细黑" panose="02010600040101010101" pitchFamily="2" charset="-122"/>
                      </a:rPr>
                      <m:t>+</m:t>
                    </m:r>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𝐴𝑅</m:t>
                        </m:r>
                      </m:e>
                      <m:sub>
                        <m:r>
                          <a:rPr lang="en-US" altLang="zh-CN" sz="2000">
                            <a:latin typeface="Cambria Math" panose="02040503050406030204" pitchFamily="18" charset="0"/>
                            <a:ea typeface="华文细黑" panose="02010600040101010101" pitchFamily="2" charset="-122"/>
                          </a:rPr>
                          <m:t>𝑚𝑎𝑥</m:t>
                        </m:r>
                      </m:sub>
                    </m:sSub>
                  </m:oMath>
                </a14:m>
                <a:r>
                  <a:rPr lang="zh-CN" altLang="zh-CN" sz="2000">
                    <a:latin typeface="华文细黑" panose="02010600040101010101" pitchFamily="2" charset="-122"/>
                    <a:ea typeface="华文细黑" panose="02010600040101010101" pitchFamily="2" charset="-122"/>
                  </a:rPr>
                  <a:t>。同理对实单元敏度从小到大依次变为实单元直到删除单元数满足前式。</a:t>
                </a:r>
                <a:endParaRPr lang="en-US" altLang="zh-CN" sz="2000" dirty="0">
                  <a:latin typeface="华文细黑" panose="02010600040101010101" pitchFamily="2" charset="-122"/>
                  <a:ea typeface="华文细黑"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r="-409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13</a:t>
            </a:fld>
            <a:endParaRPr lang="zh-CN" altLang="en-US"/>
          </a:p>
        </p:txBody>
      </p:sp>
    </p:spTree>
    <p:extLst>
      <p:ext uri="{BB962C8B-B14F-4D97-AF65-F5344CB8AC3E}">
        <p14:creationId xmlns:p14="http://schemas.microsoft.com/office/powerpoint/2010/main" val="2527049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网格过滤</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a:latin typeface="华文细黑" panose="02010600040101010101" pitchFamily="2" charset="-122"/>
                <a:ea typeface="华文细黑" panose="02010600040101010101" pitchFamily="2" charset="-122"/>
              </a:rPr>
              <a:t>“棋盘格”现象和网格依赖性</a:t>
            </a:r>
            <a:endParaRPr lang="en-US" altLang="zh-CN" sz="2000" dirty="0">
              <a:latin typeface="华文细黑" panose="02010600040101010101" pitchFamily="2" charset="-122"/>
              <a:ea typeface="华文细黑" panose="02010600040101010101" pitchFamily="2" charset="-122"/>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“棋盘格”现象是指在结构拓扑区域中单元的有无呈周期性分布状态。从计算结果的拓扑图看就像是棋盘格的分布，如图所示。“棋盘格”拓扑结果可制造性差，没有实际工程应用的意义。</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14</a:t>
            </a:fld>
            <a:endParaRPr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7884" t="34019" r="4863" b="39314"/>
          <a:stretch/>
        </p:blipFill>
        <p:spPr>
          <a:xfrm>
            <a:off x="628650" y="3281954"/>
            <a:ext cx="7886700" cy="1807783"/>
          </a:xfrm>
          <a:prstGeom prst="rect">
            <a:avLst/>
          </a:prstGeom>
        </p:spPr>
      </p:pic>
      <p:pic>
        <p:nvPicPr>
          <p:cNvPr id="12" name="图片 11"/>
          <p:cNvPicPr>
            <a:picLocks noChangeAspect="1"/>
          </p:cNvPicPr>
          <p:nvPr/>
        </p:nvPicPr>
        <p:blipFill>
          <a:blip r:embed="rId4"/>
          <a:stretch>
            <a:fillRect/>
          </a:stretch>
        </p:blipFill>
        <p:spPr>
          <a:xfrm>
            <a:off x="1005442" y="3281954"/>
            <a:ext cx="3406406" cy="3076328"/>
          </a:xfrm>
          <a:prstGeom prst="rect">
            <a:avLst/>
          </a:prstGeom>
        </p:spPr>
      </p:pic>
      <p:cxnSp>
        <p:nvCxnSpPr>
          <p:cNvPr id="9" name="直接箭头连接符 8"/>
          <p:cNvCxnSpPr>
            <a:stCxn id="15" idx="2"/>
          </p:cNvCxnSpPr>
          <p:nvPr/>
        </p:nvCxnSpPr>
        <p:spPr>
          <a:xfrm flipH="1">
            <a:off x="3028952" y="4269982"/>
            <a:ext cx="3860946" cy="615796"/>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889898" y="3840164"/>
            <a:ext cx="1063255" cy="859635"/>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1177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网格过滤</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zh-CN" sz="2000">
                <a:latin typeface="华文细黑" panose="02010600040101010101" pitchFamily="2" charset="-122"/>
                <a:ea typeface="华文细黑" panose="02010600040101010101" pitchFamily="2" charset="-122"/>
              </a:rPr>
              <a:t>网格依赖性是指在采用不同的网格密度时会得到不同的计算结果。一般当网格的密度增大，优化后的材料分布会出现更多较小的分支结构。如下图所示。</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15</a:t>
            </a:fld>
            <a:endParaRPr lang="zh-CN" altLang="en-US"/>
          </a:p>
        </p:txBody>
      </p:sp>
      <p:pic>
        <p:nvPicPr>
          <p:cNvPr id="7" name="图片 6"/>
          <p:cNvPicPr>
            <a:picLocks noChangeAspect="1"/>
          </p:cNvPicPr>
          <p:nvPr/>
        </p:nvPicPr>
        <p:blipFill>
          <a:blip r:embed="rId3"/>
          <a:stretch>
            <a:fillRect/>
          </a:stretch>
        </p:blipFill>
        <p:spPr>
          <a:xfrm>
            <a:off x="861902" y="3365205"/>
            <a:ext cx="7143750" cy="1828800"/>
          </a:xfrm>
          <a:prstGeom prst="rect">
            <a:avLst/>
          </a:prstGeom>
        </p:spPr>
      </p:pic>
    </p:spTree>
    <p:extLst>
      <p:ext uri="{BB962C8B-B14F-4D97-AF65-F5344CB8AC3E}">
        <p14:creationId xmlns:p14="http://schemas.microsoft.com/office/powerpoint/2010/main" val="1869818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网格过滤</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b="1">
                    <a:latin typeface="华文细黑" panose="02010600040101010101" pitchFamily="2" charset="-122"/>
                    <a:ea typeface="华文细黑" panose="02010600040101010101" pitchFamily="2" charset="-122"/>
                  </a:rPr>
                  <a:t>网格过滤法</a:t>
                </a:r>
                <a:endParaRPr lang="en-US" altLang="zh-CN" sz="2000" b="1">
                  <a:latin typeface="华文细黑" panose="02010600040101010101" pitchFamily="2" charset="-122"/>
                  <a:ea typeface="华文细黑" panose="02010600040101010101" pitchFamily="2" charset="-122"/>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为了解决</a:t>
                </a:r>
                <a:r>
                  <a:rPr lang="zh-CN" altLang="en-US" sz="2000">
                    <a:latin typeface="华文细黑" panose="02010600040101010101" pitchFamily="2" charset="-122"/>
                    <a:ea typeface="华文细黑" panose="02010600040101010101" pitchFamily="2" charset="-122"/>
                  </a:rPr>
                  <a:t>以上</a:t>
                </a:r>
                <a:r>
                  <a:rPr lang="zh-CN" altLang="zh-CN" sz="2000">
                    <a:latin typeface="华文细黑" panose="02010600040101010101" pitchFamily="2" charset="-122"/>
                    <a:ea typeface="华文细黑" panose="02010600040101010101" pitchFamily="2" charset="-122"/>
                  </a:rPr>
                  <a:t>问题，提出了网格过滤法的概念</a:t>
                </a:r>
                <a:r>
                  <a:rPr lang="zh-CN" altLang="en-US" sz="2000">
                    <a:latin typeface="华文细黑" panose="02010600040101010101" pitchFamily="2" charset="-122"/>
                    <a:ea typeface="华文细黑" panose="02010600040101010101" pitchFamily="2" charset="-122"/>
                  </a:rPr>
                  <a:t>。</a:t>
                </a:r>
                <a:r>
                  <a:rPr lang="zh-CN" altLang="zh-CN" sz="2000">
                    <a:latin typeface="华文细黑" panose="02010600040101010101" pitchFamily="2" charset="-122"/>
                    <a:ea typeface="华文细黑" panose="02010600040101010101" pitchFamily="2" charset="-122"/>
                  </a:rPr>
                  <a:t>首先我们定义节点敏度（没有具体的物理意义的）每个节点的敏度等于连接这个节点的所有单元的敏度的平均值。然后通过以下公式再将节点敏度转化为单元敏度</a:t>
                </a:r>
                <a:r>
                  <a:rPr lang="zh-CN" altLang="en-US" sz="2000">
                    <a:latin typeface="华文细黑" panose="02010600040101010101" pitchFamily="2" charset="-122"/>
                    <a:ea typeface="华文细黑" panose="02010600040101010101" pitchFamily="2" charset="-122"/>
                  </a:rPr>
                  <a:t>：</a:t>
                </a:r>
                <a:endParaRPr lang="en-US" altLang="zh-CN" sz="2000">
                  <a:latin typeface="华文细黑" panose="02010600040101010101" pitchFamily="2" charset="-122"/>
                  <a:ea typeface="华文细黑" panose="02010600040101010101" pitchFamily="2" charset="-122"/>
                </a:endParaRPr>
              </a:p>
              <a:p>
                <a:pPr marL="0" indent="457200">
                  <a:lnSpc>
                    <a:spcPct val="100000"/>
                  </a:lnSpc>
                  <a:buNone/>
                </a:pPr>
                <a14:m>
                  <m:oMathPara xmlns:m="http://schemas.openxmlformats.org/officeDocument/2006/math">
                    <m:oMathParaPr>
                      <m:jc m:val="centerGroup"/>
                    </m:oMathParaPr>
                    <m:oMath xmlns:m="http://schemas.openxmlformats.org/officeDocument/2006/math">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accPr>
                            <m:e>
                              <m:r>
                                <m:rPr>
                                  <m:sty m:val="p"/>
                                </m:rPr>
                                <a:rPr lang="en-US" altLang="zh-CN" sz="2000" i="1">
                                  <a:solidFill>
                                    <a:schemeClr val="accent2">
                                      <a:lumMod val="75000"/>
                                    </a:schemeClr>
                                  </a:solidFill>
                                  <a:latin typeface="Cambria Math" panose="02040503050406030204" pitchFamily="18" charset="0"/>
                                  <a:ea typeface="Cambria Math" panose="02040503050406030204" pitchFamily="18" charset="0"/>
                                </a:rPr>
                                <m:t>α</m:t>
                              </m:r>
                            </m:e>
                          </m:acc>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f>
                        <m:f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fPr>
                        <m:num>
                          <m:limUpp>
                            <m:limUp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limUppPr>
                            <m:e>
                              <m:limLow>
                                <m:limLow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limLowPr>
                                <m:e>
                                  <m:r>
                                    <a:rPr lang="en-US" altLang="zh-CN" sz="2000" i="1">
                                      <a:solidFill>
                                        <a:schemeClr val="accent2">
                                          <a:lumMod val="75000"/>
                                        </a:schemeClr>
                                      </a:solidFill>
                                      <a:latin typeface="Cambria Math" panose="02040503050406030204" pitchFamily="18" charset="0"/>
                                      <a:ea typeface="Cambria Math" panose="02040503050406030204" pitchFamily="18" charset="0"/>
                                    </a:rPr>
                                    <m:t>∑</m:t>
                                  </m:r>
                                </m:e>
                                <m:lim>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lim>
                              </m:limLow>
                            </m:e>
                            <m:lim>
                              <m:r>
                                <a:rPr lang="en-US" altLang="zh-CN" sz="2000" i="1">
                                  <a:solidFill>
                                    <a:schemeClr val="accent2">
                                      <a:lumMod val="75000"/>
                                    </a:schemeClr>
                                  </a:solidFill>
                                  <a:latin typeface="Cambria Math" panose="02040503050406030204" pitchFamily="18" charset="0"/>
                                  <a:ea typeface="Cambria Math" panose="02040503050406030204" pitchFamily="18" charset="0"/>
                                </a:rPr>
                                <m:t>𝑀</m:t>
                              </m:r>
                            </m:lim>
                          </m:limUpp>
                          <m:r>
                            <a:rPr lang="en-US" altLang="zh-CN" sz="2000" i="1">
                              <a:solidFill>
                                <a:schemeClr val="accent2">
                                  <a:lumMod val="75000"/>
                                </a:schemeClr>
                              </a:solidFill>
                              <a:latin typeface="Cambria Math" panose="02040503050406030204" pitchFamily="18" charset="0"/>
                              <a:ea typeface="Cambria Math" panose="02040503050406030204" pitchFamily="18" charset="0"/>
                            </a:rPr>
                            <m:t>𝑤</m:t>
                          </m:r>
                          <m:d>
                            <m:d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e>
                          </m:d>
                          <m:sSubSup>
                            <m:sSubSu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SupPr>
                            <m:e>
                              <m:r>
                                <m:rPr>
                                  <m:sty m:val="p"/>
                                </m:rPr>
                                <a:rPr lang="en-US" altLang="zh-CN" sz="2000" i="1">
                                  <a:solidFill>
                                    <a:schemeClr val="accent2">
                                      <a:lumMod val="75000"/>
                                    </a:schemeClr>
                                  </a:solidFill>
                                  <a:latin typeface="Cambria Math" panose="02040503050406030204" pitchFamily="18" charset="0"/>
                                  <a:ea typeface="Cambria Math" panose="02040503050406030204" pitchFamily="18" charset="0"/>
                                </a:rPr>
                                <m:t>α</m:t>
                              </m:r>
                            </m:e>
                            <m:sub>
                              <m:r>
                                <m:rPr>
                                  <m:sty m:val="p"/>
                                </m:rPr>
                                <a:rPr lang="en-US" altLang="zh-CN" sz="2000" i="1">
                                  <a:solidFill>
                                    <a:schemeClr val="accent2">
                                      <a:lumMod val="75000"/>
                                    </a:schemeClr>
                                  </a:solidFill>
                                  <a:latin typeface="Cambria Math" panose="02040503050406030204" pitchFamily="18" charset="0"/>
                                  <a:ea typeface="Cambria Math" panose="02040503050406030204" pitchFamily="18" charset="0"/>
                                </a:rPr>
                                <m:t>j</m:t>
                              </m:r>
                            </m:sub>
                            <m:sup>
                              <m:r>
                                <m:rPr>
                                  <m:sty m:val="p"/>
                                </m:rPr>
                                <a:rPr lang="en-US" altLang="zh-CN" sz="2000" i="1">
                                  <a:solidFill>
                                    <a:schemeClr val="accent2">
                                      <a:lumMod val="75000"/>
                                    </a:schemeClr>
                                  </a:solidFill>
                                  <a:latin typeface="Cambria Math" panose="02040503050406030204" pitchFamily="18" charset="0"/>
                                  <a:ea typeface="Cambria Math" panose="02040503050406030204" pitchFamily="18" charset="0"/>
                                </a:rPr>
                                <m:t>n</m:t>
                              </m:r>
                            </m:sup>
                          </m:sSubSup>
                        </m:num>
                        <m:den>
                          <m:limUpp>
                            <m:limUpp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limUppPr>
                            <m:e>
                              <m:limLow>
                                <m:limLow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limLowPr>
                                <m:e>
                                  <m:r>
                                    <a:rPr lang="en-US" altLang="zh-CN" sz="2000" i="1">
                                      <a:solidFill>
                                        <a:schemeClr val="accent2">
                                          <a:lumMod val="75000"/>
                                        </a:schemeClr>
                                      </a:solidFill>
                                      <a:latin typeface="Cambria Math" panose="02040503050406030204" pitchFamily="18" charset="0"/>
                                      <a:ea typeface="Cambria Math" panose="02040503050406030204" pitchFamily="18" charset="0"/>
                                    </a:rPr>
                                    <m:t>∑</m:t>
                                  </m:r>
                                </m:e>
                                <m:lim>
                                  <m:r>
                                    <a:rPr lang="en-US" altLang="zh-CN" sz="2000" i="1">
                                      <a:solidFill>
                                        <a:schemeClr val="accent2">
                                          <a:lumMod val="75000"/>
                                        </a:schemeClr>
                                      </a:solidFill>
                                      <a:latin typeface="Cambria Math" panose="02040503050406030204" pitchFamily="18" charset="0"/>
                                      <a:ea typeface="Cambria Math" panose="02040503050406030204" pitchFamily="18" charset="0"/>
                                    </a:rPr>
                                    <m:t>𝑖</m:t>
                                  </m:r>
                                  <m:r>
                                    <a:rPr lang="en-US" altLang="zh-CN" sz="2000" i="1">
                                      <a:solidFill>
                                        <a:schemeClr val="accent2">
                                          <a:lumMod val="75000"/>
                                        </a:schemeClr>
                                      </a:solidFill>
                                      <a:latin typeface="Cambria Math" panose="02040503050406030204" pitchFamily="18" charset="0"/>
                                      <a:ea typeface="Cambria Math" panose="02040503050406030204" pitchFamily="18" charset="0"/>
                                    </a:rPr>
                                    <m:t>=1</m:t>
                                  </m:r>
                                </m:lim>
                              </m:limLow>
                            </m:e>
                            <m:lim>
                              <m:r>
                                <a:rPr lang="en-US" altLang="zh-CN" sz="2000" i="1">
                                  <a:solidFill>
                                    <a:schemeClr val="accent2">
                                      <a:lumMod val="75000"/>
                                    </a:schemeClr>
                                  </a:solidFill>
                                  <a:latin typeface="Cambria Math" panose="02040503050406030204" pitchFamily="18" charset="0"/>
                                  <a:ea typeface="Cambria Math" panose="02040503050406030204" pitchFamily="18" charset="0"/>
                                </a:rPr>
                                <m:t>𝑀</m:t>
                              </m:r>
                            </m:lim>
                          </m:limUpp>
                          <m:r>
                            <a:rPr lang="en-US" altLang="zh-CN" sz="2000" i="1">
                              <a:solidFill>
                                <a:schemeClr val="accent2">
                                  <a:lumMod val="75000"/>
                                </a:schemeClr>
                              </a:solidFill>
                              <a:latin typeface="Cambria Math" panose="02040503050406030204" pitchFamily="18" charset="0"/>
                              <a:ea typeface="Cambria Math" panose="02040503050406030204" pitchFamily="18" charset="0"/>
                            </a:rPr>
                            <m:t>𝑤</m:t>
                          </m:r>
                          <m:d>
                            <m:d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e>
                          </m:d>
                        </m:den>
                      </m:f>
                    </m:oMath>
                  </m:oMathPara>
                </a14:m>
                <a:endParaRPr lang="en-US" altLang="zh-CN" sz="2000" i="1" dirty="0" smtClean="0">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r>
                  <a:rPr lang="zh-CN" altLang="zh-CN" sz="2000">
                    <a:latin typeface="华文细黑" panose="02010600040101010101" pitchFamily="2" charset="-122"/>
                    <a:ea typeface="华文细黑" panose="02010600040101010101" pitchFamily="2" charset="-122"/>
                  </a:rPr>
                  <a:t>其中</a:t>
                </a:r>
                <a14:m>
                  <m:oMath xmlns:m="http://schemas.openxmlformats.org/officeDocument/2006/math">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𝑟</m:t>
                        </m:r>
                      </m:e>
                      <m:sub>
                        <m:r>
                          <a:rPr lang="en-US" altLang="zh-CN" sz="2000">
                            <a:latin typeface="Cambria Math" panose="02040503050406030204" pitchFamily="18" charset="0"/>
                            <a:ea typeface="华文细黑" panose="02010600040101010101" pitchFamily="2" charset="-122"/>
                          </a:rPr>
                          <m:t>𝑖𝑗</m:t>
                        </m:r>
                      </m:sub>
                    </m:sSub>
                  </m:oMath>
                </a14:m>
                <a:r>
                  <a:rPr lang="zh-CN" altLang="zh-CN" sz="2000">
                    <a:latin typeface="华文细黑" panose="02010600040101010101" pitchFamily="2" charset="-122"/>
                    <a:ea typeface="华文细黑" panose="02010600040101010101" pitchFamily="2" charset="-122"/>
                  </a:rPr>
                  <a:t>表示</a:t>
                </a:r>
                <a14:m>
                  <m:oMath xmlns:m="http://schemas.openxmlformats.org/officeDocument/2006/math">
                    <m:r>
                      <a:rPr lang="en-US" altLang="zh-CN" sz="2000">
                        <a:latin typeface="Cambria Math" panose="02040503050406030204" pitchFamily="18" charset="0"/>
                        <a:ea typeface="华文细黑" panose="02010600040101010101" pitchFamily="2" charset="-122"/>
                      </a:rPr>
                      <m:t>𝑖</m:t>
                    </m:r>
                  </m:oMath>
                </a14:m>
                <a:r>
                  <a:rPr lang="zh-CN" altLang="zh-CN" sz="2000">
                    <a:latin typeface="华文细黑" panose="02010600040101010101" pitchFamily="2" charset="-122"/>
                    <a:ea typeface="华文细黑" panose="02010600040101010101" pitchFamily="2" charset="-122"/>
                  </a:rPr>
                  <a:t>节点距离</a:t>
                </a:r>
                <a14:m>
                  <m:oMath xmlns:m="http://schemas.openxmlformats.org/officeDocument/2006/math">
                    <m:r>
                      <a:rPr lang="en-US" altLang="zh-CN" sz="2000">
                        <a:latin typeface="Cambria Math" panose="02040503050406030204" pitchFamily="18" charset="0"/>
                        <a:ea typeface="华文细黑" panose="02010600040101010101" pitchFamily="2" charset="-122"/>
                      </a:rPr>
                      <m:t>𝑗</m:t>
                    </m:r>
                  </m:oMath>
                </a14:m>
                <a:r>
                  <a:rPr lang="zh-CN" altLang="zh-CN" sz="2000">
                    <a:latin typeface="华文细黑" panose="02010600040101010101" pitchFamily="2" charset="-122"/>
                    <a:ea typeface="华文细黑" panose="02010600040101010101" pitchFamily="2" charset="-122"/>
                  </a:rPr>
                  <a:t>单元中心的距离。</a:t>
                </a:r>
                <a14:m>
                  <m:oMath xmlns:m="http://schemas.openxmlformats.org/officeDocument/2006/math">
                    <m:r>
                      <a:rPr lang="en-US" altLang="zh-CN" sz="2000">
                        <a:latin typeface="Cambria Math" panose="02040503050406030204" pitchFamily="18" charset="0"/>
                        <a:ea typeface="华文细黑" panose="02010600040101010101" pitchFamily="2" charset="-122"/>
                      </a:rPr>
                      <m:t>𝑀</m:t>
                    </m:r>
                  </m:oMath>
                </a14:m>
                <a:r>
                  <a:rPr lang="zh-CN" altLang="zh-CN" sz="2000">
                    <a:latin typeface="华文细黑" panose="02010600040101010101" pitchFamily="2" charset="-122"/>
                    <a:ea typeface="华文细黑" panose="02010600040101010101" pitchFamily="2" charset="-122"/>
                  </a:rPr>
                  <a:t>表示设计域中单元的总数。</a:t>
                </a:r>
                <a14:m>
                  <m:oMath xmlns:m="http://schemas.openxmlformats.org/officeDocument/2006/math">
                    <m:r>
                      <a:rPr lang="en-US" altLang="zh-CN" sz="2000">
                        <a:latin typeface="Cambria Math" panose="02040503050406030204" pitchFamily="18" charset="0"/>
                        <a:ea typeface="华文细黑" panose="02010600040101010101" pitchFamily="2" charset="-122"/>
                      </a:rPr>
                      <m:t>𝑤</m:t>
                    </m:r>
                    <m:d>
                      <m:dPr>
                        <m:ctrlPr>
                          <a:rPr lang="zh-CN" altLang="zh-CN" sz="2000" i="1">
                            <a:latin typeface="Cambria Math" panose="02040503050406030204" pitchFamily="18" charset="0"/>
                            <a:ea typeface="华文细黑" panose="02010600040101010101" pitchFamily="2" charset="-122"/>
                          </a:rPr>
                        </m:ctrlPr>
                      </m:dPr>
                      <m:e>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𝑟</m:t>
                            </m:r>
                          </m:e>
                          <m:sub>
                            <m:r>
                              <a:rPr lang="en-US" altLang="zh-CN" sz="2000">
                                <a:latin typeface="Cambria Math" panose="02040503050406030204" pitchFamily="18" charset="0"/>
                                <a:ea typeface="华文细黑" panose="02010600040101010101" pitchFamily="2" charset="-122"/>
                              </a:rPr>
                              <m:t>𝑖𝑗</m:t>
                            </m:r>
                          </m:sub>
                        </m:sSub>
                      </m:e>
                    </m:d>
                  </m:oMath>
                </a14:m>
                <a:r>
                  <a:rPr lang="zh-CN" altLang="zh-CN" sz="2000">
                    <a:latin typeface="华文细黑" panose="02010600040101010101" pitchFamily="2" charset="-122"/>
                    <a:ea typeface="华文细黑" panose="02010600040101010101" pitchFamily="2" charset="-122"/>
                  </a:rPr>
                  <a:t>为各个节点敏度的权重，由下式定义：</a:t>
                </a:r>
              </a:p>
              <a:p>
                <a:pPr marL="0" indent="457200">
                  <a:lnSpc>
                    <a:spcPct val="100000"/>
                  </a:lnSpc>
                  <a:buNone/>
                </a:pPr>
                <a:endParaRPr lang="en-US" altLang="zh-CN" sz="2000" i="1" dirty="0">
                  <a:solidFill>
                    <a:schemeClr val="accent2">
                      <a:lumMod val="75000"/>
                    </a:schemeClr>
                  </a:solidFill>
                  <a:latin typeface="Cambria Math" panose="02040503050406030204" pitchFamily="18" charset="0"/>
                  <a:ea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16</a:t>
            </a:fld>
            <a:endParaRPr lang="zh-CN" altLang="en-US"/>
          </a:p>
        </p:txBody>
      </p:sp>
    </p:spTree>
    <p:extLst>
      <p:ext uri="{BB962C8B-B14F-4D97-AF65-F5344CB8AC3E}">
        <p14:creationId xmlns:p14="http://schemas.microsoft.com/office/powerpoint/2010/main" val="1012559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网格过滤</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b="1">
                    <a:latin typeface="华文细黑" panose="02010600040101010101" pitchFamily="2" charset="-122"/>
                    <a:ea typeface="华文细黑" panose="02010600040101010101" pitchFamily="2" charset="-122"/>
                  </a:rPr>
                  <a:t>网格过滤法</a:t>
                </a:r>
                <a:endParaRPr lang="en-US" altLang="zh-CN" sz="2000" b="1">
                  <a:latin typeface="华文细黑" panose="02010600040101010101" pitchFamily="2" charset="-122"/>
                  <a:ea typeface="华文细黑" panose="02010600040101010101" pitchFamily="2" charset="-122"/>
                </a:endParaRPr>
              </a:p>
              <a:p>
                <a:pPr marL="0" indent="457200">
                  <a:lnSpc>
                    <a:spcPct val="100000"/>
                  </a:lnSpc>
                  <a:buNone/>
                </a:pPr>
                <a14:m>
                  <m:oMathPara xmlns:m="http://schemas.openxmlformats.org/officeDocument/2006/math">
                    <m:oMathParaPr>
                      <m:jc m:val="centerGroup"/>
                    </m:oMathParaPr>
                    <m:oMath xmlns:m="http://schemas.openxmlformats.org/officeDocument/2006/math">
                      <m:r>
                        <a:rPr lang="en-US" altLang="zh-CN" sz="2000" i="1">
                          <a:solidFill>
                            <a:schemeClr val="accent2">
                              <a:lumMod val="75000"/>
                            </a:schemeClr>
                          </a:solidFill>
                          <a:latin typeface="Cambria Math" panose="02040503050406030204" pitchFamily="18" charset="0"/>
                          <a:ea typeface="Cambria Math" panose="02040503050406030204" pitchFamily="18" charset="0"/>
                        </a:rPr>
                        <m:t>𝑤</m:t>
                      </m:r>
                      <m:d>
                        <m:d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e>
                      </m:d>
                      <m:r>
                        <a:rPr lang="en-US" altLang="zh-CN" sz="2000" i="1">
                          <a:solidFill>
                            <a:schemeClr val="accent2">
                              <a:lumMod val="75000"/>
                            </a:schemeClr>
                          </a:solidFill>
                          <a:latin typeface="Cambria Math" panose="02040503050406030204" pitchFamily="18" charset="0"/>
                          <a:ea typeface="Cambria Math" panose="02040503050406030204" pitchFamily="18" charset="0"/>
                        </a:rPr>
                        <m:t>=</m:t>
                      </m:r>
                      <m:d>
                        <m:dPr>
                          <m:begChr m:val="{"/>
                          <m:endChr m:val=""/>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dPr>
                        <m:e>
                          <m:eqArr>
                            <m:eqArr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eqArrPr>
                            <m:e>
                              <m:r>
                                <a:rPr lang="en-US" altLang="zh-CN" sz="2000" i="1">
                                  <a:solidFill>
                                    <a:schemeClr val="accent2">
                                      <a:lumMod val="75000"/>
                                    </a:schemeClr>
                                  </a:solidFill>
                                  <a:latin typeface="Cambria Math" panose="02040503050406030204" pitchFamily="18" charset="0"/>
                                  <a:ea typeface="Cambria Math" panose="02040503050406030204" pitchFamily="18" charset="0"/>
                                </a:rPr>
                                <m:t>&amp;</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      &amp;</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&lt;</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e>
                            <m:e>
                              <m:r>
                                <a:rPr lang="en-US" altLang="zh-CN" sz="2000" i="1">
                                  <a:solidFill>
                                    <a:schemeClr val="accent2">
                                      <a:lumMod val="75000"/>
                                    </a:schemeClr>
                                  </a:solidFill>
                                  <a:latin typeface="Cambria Math" panose="02040503050406030204" pitchFamily="18" charset="0"/>
                                  <a:ea typeface="Cambria Math" panose="02040503050406030204" pitchFamily="18" charset="0"/>
                                </a:rPr>
                                <m:t>&amp;0&amp;</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𝑖𝑗</m:t>
                                  </m:r>
                                </m:sub>
                              </m:sSub>
                              <m:r>
                                <a:rPr lang="en-US" altLang="zh-CN" sz="2000" i="1">
                                  <a:solidFill>
                                    <a:schemeClr val="accent2">
                                      <a:lumMod val="75000"/>
                                    </a:schemeClr>
                                  </a:solidFill>
                                  <a:latin typeface="Cambria Math" panose="02040503050406030204" pitchFamily="18" charset="0"/>
                                  <a:ea typeface="Cambria Math" panose="02040503050406030204" pitchFamily="18" charset="0"/>
                                </a:rPr>
                                <m:t>≥</m:t>
                              </m:r>
                              <m:sSub>
                                <m:sSubPr>
                                  <m:ctrlPr>
                                    <a:rPr lang="zh-CN" altLang="zh-CN" sz="2000" i="1">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i="1">
                                      <a:solidFill>
                                        <a:schemeClr val="accent2">
                                          <a:lumMod val="75000"/>
                                        </a:schemeClr>
                                      </a:solidFill>
                                      <a:latin typeface="Cambria Math" panose="02040503050406030204" pitchFamily="18" charset="0"/>
                                      <a:ea typeface="Cambria Math" panose="02040503050406030204" pitchFamily="18" charset="0"/>
                                    </a:rPr>
                                    <m:t>𝑟</m:t>
                                  </m:r>
                                </m:e>
                                <m:sub>
                                  <m:r>
                                    <a:rPr lang="en-US" altLang="zh-CN" sz="2000" i="1">
                                      <a:solidFill>
                                        <a:schemeClr val="accent2">
                                          <a:lumMod val="75000"/>
                                        </a:schemeClr>
                                      </a:solidFill>
                                      <a:latin typeface="Cambria Math" panose="02040503050406030204" pitchFamily="18" charset="0"/>
                                      <a:ea typeface="Cambria Math" panose="02040503050406030204" pitchFamily="18" charset="0"/>
                                    </a:rPr>
                                    <m:t>𝑚𝑖𝑛</m:t>
                                  </m:r>
                                </m:sub>
                              </m:sSub>
                            </m:e>
                          </m:eqArr>
                        </m:e>
                      </m:d>
                    </m:oMath>
                  </m:oMathPara>
                </a14:m>
                <a:endParaRPr lang="en-US" altLang="zh-CN" sz="2000" i="1">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r>
                  <a:rPr lang="zh-CN" altLang="en-US" sz="2000">
                    <a:latin typeface="华文细黑" panose="02010600040101010101" pitchFamily="2" charset="-122"/>
                    <a:ea typeface="华文细黑" panose="02010600040101010101" pitchFamily="2" charset="-122"/>
                  </a:rPr>
                  <a:t>以上步骤</a:t>
                </a:r>
                <a:r>
                  <a:rPr lang="zh-CN" altLang="zh-CN" sz="2000">
                    <a:latin typeface="华文细黑" panose="02010600040101010101" pitchFamily="2" charset="-122"/>
                    <a:ea typeface="华文细黑" panose="02010600040101010101" pitchFamily="2" charset="-122"/>
                  </a:rPr>
                  <a:t>即将区域</a:t>
                </a:r>
                <a14:m>
                  <m:oMath xmlns:m="http://schemas.openxmlformats.org/officeDocument/2006/math">
                    <m:r>
                      <m:rPr>
                        <m:sty m:val="p"/>
                      </m:rPr>
                      <a:rPr lang="en-US" altLang="zh-CN" sz="2000">
                        <a:latin typeface="Cambria Math" panose="02040503050406030204" pitchFamily="18" charset="0"/>
                        <a:ea typeface="华文细黑" panose="02010600040101010101" pitchFamily="2" charset="-122"/>
                      </a:rPr>
                      <m:t>Ω</m:t>
                    </m:r>
                  </m:oMath>
                </a14:m>
                <a:r>
                  <a:rPr lang="zh-CN" altLang="zh-CN" sz="2000">
                    <a:latin typeface="华文细黑" panose="02010600040101010101" pitchFamily="2" charset="-122"/>
                    <a:ea typeface="华文细黑" panose="02010600040101010101" pitchFamily="2" charset="-122"/>
                  </a:rPr>
                  <a:t>中的节点按照权重</a:t>
                </a:r>
                <a14:m>
                  <m:oMath xmlns:m="http://schemas.openxmlformats.org/officeDocument/2006/math">
                    <m:r>
                      <a:rPr lang="en-US" altLang="zh-CN" sz="2000">
                        <a:latin typeface="Cambria Math" panose="02040503050406030204" pitchFamily="18" charset="0"/>
                        <a:ea typeface="华文细黑" panose="02010600040101010101" pitchFamily="2" charset="-122"/>
                      </a:rPr>
                      <m:t>𝑤</m:t>
                    </m:r>
                    <m:d>
                      <m:dPr>
                        <m:ctrlPr>
                          <a:rPr lang="zh-CN" altLang="zh-CN" sz="2000" i="1">
                            <a:latin typeface="Cambria Math" panose="02040503050406030204" pitchFamily="18" charset="0"/>
                            <a:ea typeface="华文细黑" panose="02010600040101010101" pitchFamily="2" charset="-122"/>
                          </a:rPr>
                        </m:ctrlPr>
                      </m:dPr>
                      <m:e>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𝑟</m:t>
                            </m:r>
                          </m:e>
                          <m:sub>
                            <m:r>
                              <a:rPr lang="en-US" altLang="zh-CN" sz="2000">
                                <a:latin typeface="Cambria Math" panose="02040503050406030204" pitchFamily="18" charset="0"/>
                                <a:ea typeface="华文细黑" panose="02010600040101010101" pitchFamily="2" charset="-122"/>
                              </a:rPr>
                              <m:t>𝑖𝑗</m:t>
                            </m:r>
                          </m:sub>
                        </m:sSub>
                      </m:e>
                    </m:d>
                  </m:oMath>
                </a14:m>
                <a:r>
                  <a:rPr lang="zh-CN" altLang="zh-CN" sz="2000">
                    <a:latin typeface="华文细黑" panose="02010600040101010101" pitchFamily="2" charset="-122"/>
                    <a:ea typeface="华文细黑" panose="02010600040101010101" pitchFamily="2" charset="-122"/>
                  </a:rPr>
                  <a:t>求其平均值作为中心处单元的单元敏度。由</a:t>
                </a:r>
                <a14:m>
                  <m:oMath xmlns:m="http://schemas.openxmlformats.org/officeDocument/2006/math">
                    <m:r>
                      <a:rPr lang="en-US" altLang="zh-CN" sz="2000">
                        <a:latin typeface="Cambria Math" panose="02040503050406030204" pitchFamily="18" charset="0"/>
                        <a:ea typeface="华文细黑" panose="02010600040101010101" pitchFamily="2" charset="-122"/>
                      </a:rPr>
                      <m:t>𝑤</m:t>
                    </m:r>
                    <m:d>
                      <m:dPr>
                        <m:ctrlPr>
                          <a:rPr lang="zh-CN" altLang="zh-CN" sz="2000" i="1">
                            <a:latin typeface="Cambria Math" panose="02040503050406030204" pitchFamily="18" charset="0"/>
                            <a:ea typeface="华文细黑" panose="02010600040101010101" pitchFamily="2" charset="-122"/>
                          </a:rPr>
                        </m:ctrlPr>
                      </m:dPr>
                      <m:e>
                        <m:sSub>
                          <m:sSubPr>
                            <m:ctrlPr>
                              <a:rPr lang="zh-CN" altLang="zh-CN" sz="2000" i="1">
                                <a:latin typeface="Cambria Math" panose="02040503050406030204" pitchFamily="18" charset="0"/>
                                <a:ea typeface="华文细黑" panose="02010600040101010101" pitchFamily="2" charset="-122"/>
                              </a:rPr>
                            </m:ctrlPr>
                          </m:sSubPr>
                          <m:e>
                            <m:r>
                              <a:rPr lang="en-US" altLang="zh-CN" sz="2000">
                                <a:latin typeface="Cambria Math" panose="02040503050406030204" pitchFamily="18" charset="0"/>
                                <a:ea typeface="华文细黑" panose="02010600040101010101" pitchFamily="2" charset="-122"/>
                              </a:rPr>
                              <m:t>𝑟</m:t>
                            </m:r>
                          </m:e>
                          <m:sub>
                            <m:r>
                              <a:rPr lang="en-US" altLang="zh-CN" sz="2000">
                                <a:latin typeface="Cambria Math" panose="02040503050406030204" pitchFamily="18" charset="0"/>
                                <a:ea typeface="华文细黑" panose="02010600040101010101" pitchFamily="2" charset="-122"/>
                              </a:rPr>
                              <m:t>𝑖𝑗</m:t>
                            </m:r>
                          </m:sub>
                        </m:sSub>
                      </m:e>
                    </m:d>
                  </m:oMath>
                </a14:m>
                <a:r>
                  <a:rPr lang="zh-CN" altLang="zh-CN" sz="2000">
                    <a:latin typeface="华文细黑" panose="02010600040101010101" pitchFamily="2" charset="-122"/>
                    <a:ea typeface="华文细黑" panose="02010600040101010101" pitchFamily="2" charset="-122"/>
                  </a:rPr>
                  <a:t>知越靠近单元的节点权重越大，使单元的敏度不再是孤立的值，而是和周围的单元都有联系。</a:t>
                </a:r>
                <a:endParaRPr lang="en-US" altLang="zh-CN" sz="2000" dirty="0">
                  <a:latin typeface="华文细黑" panose="02010600040101010101" pitchFamily="2" charset="-122"/>
                  <a:ea typeface="华文细黑"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r="-541"/>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17</a:t>
            </a:fld>
            <a:endParaRPr lang="zh-CN" altLang="en-US"/>
          </a:p>
        </p:txBody>
      </p:sp>
      <p:pic>
        <p:nvPicPr>
          <p:cNvPr id="6" name="图片 5"/>
          <p:cNvPicPr/>
          <p:nvPr/>
        </p:nvPicPr>
        <p:blipFill>
          <a:blip r:embed="rId4"/>
          <a:stretch>
            <a:fillRect/>
          </a:stretch>
        </p:blipFill>
        <p:spPr>
          <a:xfrm>
            <a:off x="3361006" y="4150321"/>
            <a:ext cx="2421987" cy="2206032"/>
          </a:xfrm>
          <a:prstGeom prst="rect">
            <a:avLst/>
          </a:prstGeom>
        </p:spPr>
      </p:pic>
    </p:spTree>
    <p:extLst>
      <p:ext uri="{BB962C8B-B14F-4D97-AF65-F5344CB8AC3E}">
        <p14:creationId xmlns:p14="http://schemas.microsoft.com/office/powerpoint/2010/main" val="17647417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smtClean="0">
                <a:solidFill>
                  <a:schemeClr val="bg1">
                    <a:lumMod val="50000"/>
                  </a:schemeClr>
                </a:solidFill>
                <a:latin typeface="楷体" panose="02010609060101010101" pitchFamily="49" charset="-122"/>
                <a:ea typeface="楷体" panose="02010609060101010101" pitchFamily="49" charset="-122"/>
              </a:rPr>
              <a:t>算例</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18</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142190"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Example</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11" name="文本框 10"/>
          <p:cNvSpPr txBox="1"/>
          <p:nvPr/>
        </p:nvSpPr>
        <p:spPr>
          <a:xfrm>
            <a:off x="2610678" y="1484309"/>
            <a:ext cx="6188766" cy="3000821"/>
          </a:xfrm>
          <a:prstGeom prst="rect">
            <a:avLst/>
          </a:prstGeom>
          <a:noFill/>
        </p:spPr>
        <p:txBody>
          <a:bodyPr wrap="square" rtlCol="0">
            <a:spAutoFit/>
          </a:bodyPr>
          <a:lstStyle/>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如下图所示两端中点简支的深梁，它的弹性模量为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10</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𝑀𝑝𝑎，泊松比为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0.3</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，设其密度为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1kg/</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𝑚</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^3 </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，长度为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8</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𝑚，高度为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1</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𝑚</a:t>
            </a:r>
          </a:p>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设置拓扑优化的参数：体积优化目标位</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0.5</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（即减少</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50%</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材料）进化率为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0.02</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，最大单元添加率为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0.02</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，网格过滤半径为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0.075</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a:t>
            </a:r>
          </a:p>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划分网格为</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320×40</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单元</a:t>
            </a:r>
            <a:r>
              <a:rPr lang="zh-CN" altLang="en-US" smtClean="0">
                <a:solidFill>
                  <a:schemeClr val="tx1">
                    <a:lumMod val="65000"/>
                    <a:lumOff val="35000"/>
                  </a:schemeClr>
                </a:solidFill>
                <a:latin typeface="华文细黑" panose="02010600040101010101" pitchFamily="2" charset="-122"/>
                <a:ea typeface="华文细黑" panose="02010600040101010101" pitchFamily="2" charset="-122"/>
              </a:rPr>
              <a:t>。</a:t>
            </a:r>
            <a:endParaRPr lang="zh-CN" altLang="en-US">
              <a:solidFill>
                <a:schemeClr val="tx1">
                  <a:lumMod val="65000"/>
                  <a:lumOff val="35000"/>
                </a:schemeClr>
              </a:solidFill>
              <a:latin typeface="华文细黑" panose="02010600040101010101" pitchFamily="2" charset="-122"/>
              <a:ea typeface="华文细黑" panose="02010600040101010101" pitchFamily="2" charset="-122"/>
            </a:endParaRPr>
          </a:p>
        </p:txBody>
      </p:sp>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t="11034" r="2430" b="22327"/>
          <a:stretch/>
        </p:blipFill>
        <p:spPr>
          <a:xfrm>
            <a:off x="2736628" y="4602477"/>
            <a:ext cx="5936865" cy="1463040"/>
          </a:xfrm>
          <a:prstGeom prst="rect">
            <a:avLst/>
          </a:prstGeom>
        </p:spPr>
      </p:pic>
    </p:spTree>
    <p:extLst>
      <p:ext uri="{BB962C8B-B14F-4D97-AF65-F5344CB8AC3E}">
        <p14:creationId xmlns:p14="http://schemas.microsoft.com/office/powerpoint/2010/main" val="3964316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算例展示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36722"/>
          </a:xfrm>
        </p:spPr>
        <p:txBody>
          <a:bodyPr>
            <a:normAutofit lnSpcReduction="10000"/>
          </a:bodyPr>
          <a:lstStyle/>
          <a:p>
            <a:pPr marL="0" indent="457200">
              <a:lnSpc>
                <a:spcPct val="150000"/>
              </a:lnSpc>
              <a:buNone/>
            </a:pPr>
            <a:r>
              <a:rPr lang="zh-CN" altLang="en-US" sz="2000">
                <a:latin typeface="华文细黑" panose="02010600040101010101" pitchFamily="2" charset="-122"/>
                <a:ea typeface="华文细黑" panose="02010600040101010101" pitchFamily="2" charset="-122"/>
              </a:rPr>
              <a:t>初始状态前三阶</a:t>
            </a:r>
            <a:r>
              <a:rPr lang="zh-CN" altLang="en-US" sz="2000" smtClean="0">
                <a:latin typeface="华文细黑" panose="02010600040101010101" pitchFamily="2" charset="-122"/>
                <a:ea typeface="华文细黑" panose="02010600040101010101" pitchFamily="2" charset="-122"/>
              </a:rPr>
              <a:t>固有频率如下</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19</a:t>
            </a:fld>
            <a:endParaRPr lang="zh-CN" altLang="en-US"/>
          </a:p>
        </p:txBody>
      </p:sp>
      <p:graphicFrame>
        <p:nvGraphicFramePr>
          <p:cNvPr id="12" name="表格 11"/>
          <p:cNvGraphicFramePr>
            <a:graphicFrameLocks noGrp="1"/>
          </p:cNvGraphicFramePr>
          <p:nvPr>
            <p:extLst>
              <p:ext uri="{D42A27DB-BD31-4B8C-83A1-F6EECF244321}">
                <p14:modId xmlns:p14="http://schemas.microsoft.com/office/powerpoint/2010/main" val="1315855636"/>
              </p:ext>
            </p:extLst>
          </p:nvPr>
        </p:nvGraphicFramePr>
        <p:xfrm>
          <a:off x="1481470" y="1985625"/>
          <a:ext cx="6096000" cy="7416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zh-CN" altLang="en-US" smtClean="0"/>
                        <a:t>第一阶</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第一阶</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第一阶</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136.54 </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504.11 </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794.86</a:t>
                      </a:r>
                      <a:endParaRPr lang="zh-CN" altLang="en-US"/>
                    </a:p>
                  </a:txBody>
                  <a:tcPr/>
                </a:tc>
              </a:tr>
            </a:tbl>
          </a:graphicData>
        </a:graphic>
      </p:graphicFrame>
      <p:sp>
        <p:nvSpPr>
          <p:cNvPr id="14" name="矩形 13"/>
          <p:cNvSpPr/>
          <p:nvPr/>
        </p:nvSpPr>
        <p:spPr>
          <a:xfrm>
            <a:off x="628650" y="2727305"/>
            <a:ext cx="4572000" cy="507831"/>
          </a:xfrm>
          <a:prstGeom prst="rect">
            <a:avLst/>
          </a:prstGeom>
        </p:spPr>
        <p:txBody>
          <a:bodyPr>
            <a:spAutoFit/>
          </a:bodyPr>
          <a:lstStyle/>
          <a:p>
            <a:pPr indent="457200">
              <a:lnSpc>
                <a:spcPct val="150000"/>
              </a:lnSpc>
            </a:pPr>
            <a:r>
              <a:rPr lang="zh-CN" altLang="en-US" smtClean="0">
                <a:latin typeface="华文细黑" panose="02010600040101010101" pitchFamily="2" charset="-122"/>
                <a:ea typeface="华文细黑" panose="02010600040101010101" pitchFamily="2" charset="-122"/>
              </a:rPr>
              <a:t>最终优化结果如下</a:t>
            </a:r>
            <a:r>
              <a:rPr lang="zh-CN" altLang="en-US">
                <a:latin typeface="华文细黑" panose="02010600040101010101" pitchFamily="2" charset="-122"/>
                <a:ea typeface="华文细黑" panose="02010600040101010101" pitchFamily="2" charset="-122"/>
              </a:rPr>
              <a:t>图所示</a:t>
            </a:r>
            <a:endParaRPr lang="en-US" altLang="zh-CN" dirty="0">
              <a:latin typeface="华文细黑" panose="02010600040101010101" pitchFamily="2" charset="-122"/>
              <a:ea typeface="华文细黑" panose="02010600040101010101" pitchFamily="2" charset="-122"/>
            </a:endParaRP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39609" b="43491"/>
          <a:stretch/>
        </p:blipFill>
        <p:spPr>
          <a:xfrm>
            <a:off x="0" y="3423684"/>
            <a:ext cx="9144000" cy="1158949"/>
          </a:xfrm>
          <a:prstGeom prst="rect">
            <a:avLst/>
          </a:prstGeom>
        </p:spPr>
      </p:pic>
      <p:sp>
        <p:nvSpPr>
          <p:cNvPr id="18" name="内容占位符 2"/>
          <p:cNvSpPr txBox="1">
            <a:spLocks/>
          </p:cNvSpPr>
          <p:nvPr/>
        </p:nvSpPr>
        <p:spPr>
          <a:xfrm>
            <a:off x="628650" y="4582633"/>
            <a:ext cx="7886700" cy="5367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nSpc>
                <a:spcPct val="150000"/>
              </a:lnSpc>
              <a:buNone/>
            </a:pPr>
            <a:r>
              <a:rPr lang="zh-CN" altLang="en-US" sz="2000" smtClean="0">
                <a:latin typeface="华文细黑" panose="02010600040101010101" pitchFamily="2" charset="-122"/>
                <a:ea typeface="华文细黑" panose="02010600040101010101" pitchFamily="2" charset="-122"/>
              </a:rPr>
              <a:t>优化后的前三阶固有频率如下</a:t>
            </a:r>
            <a:endParaRPr lang="en-US" altLang="zh-CN" sz="2000" dirty="0">
              <a:latin typeface="华文细黑" panose="02010600040101010101" pitchFamily="2" charset="-122"/>
              <a:ea typeface="华文细黑" panose="02010600040101010101" pitchFamily="2" charset="-122"/>
            </a:endParaRPr>
          </a:p>
        </p:txBody>
      </p:sp>
      <p:graphicFrame>
        <p:nvGraphicFramePr>
          <p:cNvPr id="19" name="表格 18"/>
          <p:cNvGraphicFramePr>
            <a:graphicFrameLocks noGrp="1"/>
          </p:cNvGraphicFramePr>
          <p:nvPr>
            <p:extLst>
              <p:ext uri="{D42A27DB-BD31-4B8C-83A1-F6EECF244321}">
                <p14:modId xmlns:p14="http://schemas.microsoft.com/office/powerpoint/2010/main" val="2241538687"/>
              </p:ext>
            </p:extLst>
          </p:nvPr>
        </p:nvGraphicFramePr>
        <p:xfrm>
          <a:off x="1495647" y="5119355"/>
          <a:ext cx="6096000" cy="7416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zh-CN" altLang="en-US" smtClean="0"/>
                        <a:t>第一阶</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第一阶</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第一阶</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smtClean="0">
                          <a:latin typeface="华文细黑" panose="02010600040101010101" pitchFamily="2" charset="-122"/>
                          <a:ea typeface="华文细黑" panose="02010600040101010101" pitchFamily="2" charset="-122"/>
                        </a:rPr>
                        <a:t>172.88</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smtClean="0">
                          <a:latin typeface="华文细黑" panose="02010600040101010101" pitchFamily="2" charset="-122"/>
                          <a:ea typeface="华文细黑" panose="02010600040101010101" pitchFamily="2" charset="-122"/>
                        </a:rPr>
                        <a:t>176.10</a:t>
                      </a:r>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smtClean="0">
                          <a:latin typeface="华文细黑" panose="02010600040101010101" pitchFamily="2" charset="-122"/>
                          <a:ea typeface="华文细黑" panose="02010600040101010101" pitchFamily="2" charset="-122"/>
                        </a:rPr>
                        <a:t>232.07</a:t>
                      </a:r>
                      <a:endParaRPr lang="zh-CN" altLang="en-US"/>
                    </a:p>
                  </a:txBody>
                  <a:tcPr/>
                </a:tc>
              </a:tr>
            </a:tbl>
          </a:graphicData>
        </a:graphic>
      </p:graphicFrame>
    </p:spTree>
    <p:extLst>
      <p:ext uri="{BB962C8B-B14F-4D97-AF65-F5344CB8AC3E}">
        <p14:creationId xmlns:p14="http://schemas.microsoft.com/office/powerpoint/2010/main" val="3072882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smtClean="0">
                <a:solidFill>
                  <a:schemeClr val="bg1">
                    <a:lumMod val="50000"/>
                  </a:schemeClr>
                </a:solidFill>
                <a:latin typeface="楷体" panose="02010609060101010101" pitchFamily="49" charset="-122"/>
                <a:ea typeface="楷体" panose="02010609060101010101" pitchFamily="49" charset="-122"/>
              </a:rPr>
              <a:t>目录</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10" name="矩形 9"/>
          <p:cNvSpPr/>
          <p:nvPr/>
        </p:nvSpPr>
        <p:spPr>
          <a:xfrm>
            <a:off x="2740817" y="43775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3</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1" name="矩形 10"/>
          <p:cNvSpPr/>
          <p:nvPr/>
        </p:nvSpPr>
        <p:spPr>
          <a:xfrm>
            <a:off x="2740817" y="21501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1</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2" name="矩形 11"/>
          <p:cNvSpPr/>
          <p:nvPr/>
        </p:nvSpPr>
        <p:spPr>
          <a:xfrm>
            <a:off x="5645753" y="3783004"/>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5</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3" name="矩形 12"/>
          <p:cNvSpPr/>
          <p:nvPr/>
        </p:nvSpPr>
        <p:spPr>
          <a:xfrm>
            <a:off x="5645753" y="273344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4</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4" name="矩形 13"/>
          <p:cNvSpPr/>
          <p:nvPr/>
        </p:nvSpPr>
        <p:spPr>
          <a:xfrm>
            <a:off x="2740817" y="32638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2</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5" name="文本框 14"/>
          <p:cNvSpPr txBox="1"/>
          <p:nvPr/>
        </p:nvSpPr>
        <p:spPr>
          <a:xfrm>
            <a:off x="3132942" y="2317944"/>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论文摘要</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3132941" y="3433159"/>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课题背景</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3132940" y="4550990"/>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理论推导</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8" name="文本框 17"/>
          <p:cNvSpPr txBox="1"/>
          <p:nvPr/>
        </p:nvSpPr>
        <p:spPr>
          <a:xfrm>
            <a:off x="6115050" y="3952281"/>
            <a:ext cx="2105063" cy="584775"/>
          </a:xfrm>
          <a:prstGeom prst="rect">
            <a:avLst/>
          </a:prstGeom>
          <a:noFill/>
        </p:spPr>
        <p:txBody>
          <a:bodyPr wrap="none" rtlCol="0">
            <a:spAutoFit/>
          </a:bodyPr>
          <a:lstStyle/>
          <a:p>
            <a:r>
              <a:rPr lang="en-US" altLang="zh-CN" sz="3200" smtClean="0">
                <a:solidFill>
                  <a:schemeClr val="tx1">
                    <a:lumMod val="65000"/>
                    <a:lumOff val="35000"/>
                  </a:schemeClr>
                </a:solidFill>
                <a:latin typeface="华文楷体" panose="02010600040101010101" pitchFamily="2" charset="-122"/>
                <a:ea typeface="华文楷体" panose="02010600040101010101" pitchFamily="2" charset="-122"/>
              </a:rPr>
              <a:t>Matlab</a:t>
            </a:r>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程序</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6115050" y="2902719"/>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算例展示</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49425"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CONTENTS</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Effect>
                      <a14:saturation sat="0"/>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Tree>
    <p:extLst>
      <p:ext uri="{BB962C8B-B14F-4D97-AF65-F5344CB8AC3E}">
        <p14:creationId xmlns:p14="http://schemas.microsoft.com/office/powerpoint/2010/main" val="1928906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算例展示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20</a:t>
            </a:fld>
            <a:endParaRPr lang="zh-CN" altLang="en-US"/>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570" y="1575206"/>
            <a:ext cx="6374860" cy="4781145"/>
          </a:xfrm>
          <a:prstGeom prst="rect">
            <a:avLst/>
          </a:prstGeom>
        </p:spPr>
      </p:pic>
      <p:sp>
        <p:nvSpPr>
          <p:cNvPr id="10" name="内容占位符 2"/>
          <p:cNvSpPr>
            <a:spLocks noGrp="1"/>
          </p:cNvSpPr>
          <p:nvPr>
            <p:ph idx="1"/>
          </p:nvPr>
        </p:nvSpPr>
        <p:spPr>
          <a:xfrm>
            <a:off x="809403" y="1038484"/>
            <a:ext cx="7886700" cy="536722"/>
          </a:xfrm>
        </p:spPr>
        <p:txBody>
          <a:bodyPr>
            <a:normAutofit lnSpcReduction="10000"/>
          </a:bodyPr>
          <a:lstStyle/>
          <a:p>
            <a:pPr marL="0" indent="457200">
              <a:lnSpc>
                <a:spcPct val="150000"/>
              </a:lnSpc>
              <a:buNone/>
            </a:pPr>
            <a:r>
              <a:rPr lang="zh-CN" altLang="en-US" sz="2000" smtClean="0">
                <a:latin typeface="华文细黑" panose="02010600040101010101" pitchFamily="2" charset="-122"/>
                <a:ea typeface="华文细黑" panose="02010600040101010101" pitchFamily="2" charset="-122"/>
              </a:rPr>
              <a:t>材料分布</a:t>
            </a:r>
            <a:r>
              <a:rPr lang="zh-CN" altLang="en-US" sz="2000">
                <a:latin typeface="华文细黑" panose="02010600040101010101" pitchFamily="2" charset="-122"/>
                <a:ea typeface="华文细黑" panose="02010600040101010101" pitchFamily="2" charset="-122"/>
              </a:rPr>
              <a:t>渐进</a:t>
            </a:r>
            <a:r>
              <a:rPr lang="zh-CN" altLang="en-US" sz="2000" smtClean="0">
                <a:latin typeface="华文细黑" panose="02010600040101010101" pitchFamily="2" charset="-122"/>
                <a:ea typeface="华文细黑" panose="02010600040101010101" pitchFamily="2" charset="-122"/>
              </a:rPr>
              <a:t>优化历程如下动图</a:t>
            </a:r>
            <a:endParaRPr lang="en-US" altLang="zh-CN" sz="20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602083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算例展示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36722"/>
          </a:xfrm>
        </p:spPr>
        <p:txBody>
          <a:bodyPr>
            <a:normAutofit lnSpcReduction="10000"/>
          </a:bodyPr>
          <a:lstStyle/>
          <a:p>
            <a:pPr marL="0" indent="457200">
              <a:lnSpc>
                <a:spcPct val="150000"/>
              </a:lnSpc>
              <a:buNone/>
            </a:pPr>
            <a:r>
              <a:rPr lang="zh-CN" altLang="en-US" sz="2000" smtClean="0">
                <a:latin typeface="华文细黑" panose="02010600040101010101" pitchFamily="2" charset="-122"/>
                <a:ea typeface="华文细黑" panose="02010600040101010101" pitchFamily="2" charset="-122"/>
              </a:rPr>
              <a:t>历次迭代前三阶固有频率变化情况</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21</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69" y="1860698"/>
            <a:ext cx="6984261" cy="4379960"/>
          </a:xfrm>
          <a:prstGeom prst="rect">
            <a:avLst/>
          </a:prstGeom>
        </p:spPr>
      </p:pic>
    </p:spTree>
    <p:extLst>
      <p:ext uri="{BB962C8B-B14F-4D97-AF65-F5344CB8AC3E}">
        <p14:creationId xmlns:p14="http://schemas.microsoft.com/office/powerpoint/2010/main" val="30636136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算例展示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28650" y="1323976"/>
            <a:ext cx="7886700" cy="536722"/>
          </a:xfrm>
        </p:spPr>
        <p:txBody>
          <a:bodyPr>
            <a:normAutofit lnSpcReduction="10000"/>
          </a:bodyPr>
          <a:lstStyle/>
          <a:p>
            <a:pPr marL="0" indent="457200">
              <a:lnSpc>
                <a:spcPct val="150000"/>
              </a:lnSpc>
              <a:buNone/>
            </a:pPr>
            <a:r>
              <a:rPr lang="zh-CN" altLang="en-US" sz="2000" smtClean="0">
                <a:latin typeface="华文细黑" panose="02010600040101010101" pitchFamily="2" charset="-122"/>
                <a:ea typeface="华文细黑" panose="02010600040101010101" pitchFamily="2" charset="-122"/>
              </a:rPr>
              <a:t>历次迭代</a:t>
            </a:r>
            <a:r>
              <a:rPr lang="zh-CN" altLang="en-US" sz="2000">
                <a:latin typeface="华文细黑" panose="02010600040101010101" pitchFamily="2" charset="-122"/>
                <a:ea typeface="华文细黑" panose="02010600040101010101" pitchFamily="2" charset="-122"/>
              </a:rPr>
              <a:t>体积</a:t>
            </a:r>
            <a:r>
              <a:rPr lang="zh-CN" altLang="en-US" sz="2000" smtClean="0">
                <a:latin typeface="华文细黑" panose="02010600040101010101" pitchFamily="2" charset="-122"/>
                <a:ea typeface="华文细黑" panose="02010600040101010101" pitchFamily="2" charset="-122"/>
              </a:rPr>
              <a:t>变化情况</a:t>
            </a:r>
            <a:endParaRPr lang="en-US" altLang="zh-CN" sz="2000" dirty="0">
              <a:latin typeface="华文细黑" panose="02010600040101010101" pitchFamily="2" charset="-122"/>
              <a:ea typeface="华文细黑"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22</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860698"/>
            <a:ext cx="5334000" cy="4000500"/>
          </a:xfrm>
          <a:prstGeom prst="rect">
            <a:avLst/>
          </a:prstGeom>
        </p:spPr>
      </p:pic>
    </p:spTree>
    <p:extLst>
      <p:ext uri="{BB962C8B-B14F-4D97-AF65-F5344CB8AC3E}">
        <p14:creationId xmlns:p14="http://schemas.microsoft.com/office/powerpoint/2010/main" val="2908412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a:solidFill>
                  <a:schemeClr val="bg1">
                    <a:lumMod val="50000"/>
                  </a:schemeClr>
                </a:solidFill>
                <a:latin typeface="楷体" panose="02010609060101010101" pitchFamily="49" charset="-122"/>
                <a:ea typeface="楷体" panose="02010609060101010101" pitchFamily="49" charset="-122"/>
              </a:rPr>
              <a:t>程序</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23</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254734" y="2511905"/>
            <a:ext cx="1658472"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Matlab</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11" name="文本框 10"/>
          <p:cNvSpPr txBox="1"/>
          <p:nvPr/>
        </p:nvSpPr>
        <p:spPr>
          <a:xfrm>
            <a:off x="2610678" y="1484309"/>
            <a:ext cx="6188766" cy="497893"/>
          </a:xfrm>
          <a:prstGeom prst="rect">
            <a:avLst/>
          </a:prstGeom>
        </p:spPr>
        <p:txBody>
          <a:bodyPr vert="horz" lIns="91440" tIns="45720" rIns="91440" bIns="45720" rtlCol="0">
            <a:normAutofit fontScale="92500" lnSpcReduction="10000"/>
          </a:bodyPr>
          <a:lstStyle>
            <a:lvl1pPr indent="457200">
              <a:lnSpc>
                <a:spcPct val="150000"/>
              </a:lnSpc>
              <a:spcBef>
                <a:spcPts val="1000"/>
              </a:spcBef>
              <a:buFont typeface="Arial" panose="020B0604020202020204" pitchFamily="34" charset="0"/>
              <a:buNone/>
              <a:defRPr sz="2000">
                <a:latin typeface="华文细黑" panose="02010600040101010101" pitchFamily="2" charset="-122"/>
                <a:ea typeface="华文细黑" panose="02010600040101010101" pitchFamily="2"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t>程序结构如下图</a:t>
            </a:r>
          </a:p>
        </p:txBody>
      </p:sp>
      <p:sp>
        <p:nvSpPr>
          <p:cNvPr id="7" name="圆角矩形 6"/>
          <p:cNvSpPr/>
          <p:nvPr/>
        </p:nvSpPr>
        <p:spPr>
          <a:xfrm>
            <a:off x="2481480" y="3521314"/>
            <a:ext cx="1089125"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Main.m</a:t>
            </a:r>
            <a:endParaRPr lang="zh-CN" altLang="en-US" sz="2000"/>
          </a:p>
        </p:txBody>
      </p:sp>
      <p:sp>
        <p:nvSpPr>
          <p:cNvPr id="16" name="圆角矩形 15"/>
          <p:cNvSpPr/>
          <p:nvPr/>
        </p:nvSpPr>
        <p:spPr>
          <a:xfrm>
            <a:off x="4087888" y="2535892"/>
            <a:ext cx="1500497"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FEMsolve.m</a:t>
            </a:r>
            <a:endParaRPr lang="zh-CN" altLang="en-US" sz="2000"/>
          </a:p>
        </p:txBody>
      </p:sp>
      <p:sp>
        <p:nvSpPr>
          <p:cNvPr id="17" name="圆角矩形 16"/>
          <p:cNvSpPr/>
          <p:nvPr/>
        </p:nvSpPr>
        <p:spPr>
          <a:xfrm>
            <a:off x="6587087" y="3332462"/>
            <a:ext cx="1973021"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SetConstraint.m</a:t>
            </a:r>
            <a:endParaRPr lang="zh-CN" altLang="en-US" sz="2000"/>
          </a:p>
        </p:txBody>
      </p:sp>
      <p:sp>
        <p:nvSpPr>
          <p:cNvPr id="18" name="圆角矩形 17"/>
          <p:cNvSpPr/>
          <p:nvPr/>
        </p:nvSpPr>
        <p:spPr>
          <a:xfrm>
            <a:off x="6587087" y="2570993"/>
            <a:ext cx="1788112"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CalculateEM.m</a:t>
            </a:r>
            <a:endParaRPr lang="zh-CN" altLang="en-US" sz="2000"/>
          </a:p>
        </p:txBody>
      </p:sp>
      <p:sp>
        <p:nvSpPr>
          <p:cNvPr id="19" name="圆角矩形 18"/>
          <p:cNvSpPr/>
          <p:nvPr/>
        </p:nvSpPr>
        <p:spPr>
          <a:xfrm>
            <a:off x="6587087" y="1809524"/>
            <a:ext cx="1788113"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CalculateEK.m</a:t>
            </a:r>
            <a:endParaRPr lang="zh-CN" altLang="en-US" sz="2000"/>
          </a:p>
        </p:txBody>
      </p:sp>
      <p:sp>
        <p:nvSpPr>
          <p:cNvPr id="20" name="圆角矩形 19"/>
          <p:cNvSpPr/>
          <p:nvPr/>
        </p:nvSpPr>
        <p:spPr>
          <a:xfrm>
            <a:off x="4087888" y="4559323"/>
            <a:ext cx="1220838"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Check.m</a:t>
            </a:r>
            <a:endParaRPr lang="zh-CN" altLang="en-US" sz="2000"/>
          </a:p>
        </p:txBody>
      </p:sp>
      <p:sp>
        <p:nvSpPr>
          <p:cNvPr id="21" name="圆角矩形 20"/>
          <p:cNvSpPr/>
          <p:nvPr/>
        </p:nvSpPr>
        <p:spPr>
          <a:xfrm>
            <a:off x="4096783" y="3521314"/>
            <a:ext cx="1788113"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smtClean="0"/>
              <a:t>CalculateSN.m</a:t>
            </a:r>
            <a:endParaRPr lang="zh-CN" altLang="en-US" sz="2000"/>
          </a:p>
        </p:txBody>
      </p:sp>
      <p:cxnSp>
        <p:nvCxnSpPr>
          <p:cNvPr id="22" name="曲线连接符 21"/>
          <p:cNvCxnSpPr>
            <a:stCxn id="19" idx="1"/>
            <a:endCxn id="16" idx="3"/>
          </p:cNvCxnSpPr>
          <p:nvPr/>
        </p:nvCxnSpPr>
        <p:spPr>
          <a:xfrm rot="10800000" flipV="1">
            <a:off x="5588385" y="2015064"/>
            <a:ext cx="998702" cy="72636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18" idx="1"/>
            <a:endCxn id="16" idx="3"/>
          </p:cNvCxnSpPr>
          <p:nvPr/>
        </p:nvCxnSpPr>
        <p:spPr>
          <a:xfrm rot="10800000">
            <a:off x="5588385" y="2741433"/>
            <a:ext cx="998702" cy="3510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17" idx="1"/>
            <a:endCxn id="16" idx="3"/>
          </p:cNvCxnSpPr>
          <p:nvPr/>
        </p:nvCxnSpPr>
        <p:spPr>
          <a:xfrm rot="10800000">
            <a:off x="5588385" y="2741432"/>
            <a:ext cx="998702" cy="7965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45"/>
          <p:cNvCxnSpPr>
            <a:stCxn id="16" idx="1"/>
            <a:endCxn id="7" idx="3"/>
          </p:cNvCxnSpPr>
          <p:nvPr/>
        </p:nvCxnSpPr>
        <p:spPr>
          <a:xfrm rot="10800000" flipV="1">
            <a:off x="3570606" y="2741432"/>
            <a:ext cx="517283" cy="98542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21" idx="1"/>
            <a:endCxn id="7" idx="3"/>
          </p:cNvCxnSpPr>
          <p:nvPr/>
        </p:nvCxnSpPr>
        <p:spPr>
          <a:xfrm rot="10800000">
            <a:off x="3570605" y="3726854"/>
            <a:ext cx="526178"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曲线连接符 53"/>
          <p:cNvCxnSpPr>
            <a:stCxn id="20" idx="1"/>
            <a:endCxn id="7" idx="3"/>
          </p:cNvCxnSpPr>
          <p:nvPr/>
        </p:nvCxnSpPr>
        <p:spPr>
          <a:xfrm rot="10800000">
            <a:off x="3570606" y="3726855"/>
            <a:ext cx="517283" cy="103800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187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1570041" cy="1325563"/>
          </a:xfrm>
        </p:spPr>
        <p:txBody>
          <a:bodyPr/>
          <a:lstStyle/>
          <a:p>
            <a:r>
              <a:rPr lang="zh-CN" altLang="en-US">
                <a:solidFill>
                  <a:schemeClr val="bg1">
                    <a:lumMod val="50000"/>
                  </a:schemeClr>
                </a:solidFill>
                <a:latin typeface="楷体" panose="02010609060101010101" pitchFamily="49" charset="-122"/>
                <a:ea typeface="楷体" panose="02010609060101010101" pitchFamily="49" charset="-122"/>
              </a:rPr>
              <a:t>程序</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24</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254734" y="2511905"/>
            <a:ext cx="1658472"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Matlab</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7" name="圆角矩形 6"/>
          <p:cNvSpPr/>
          <p:nvPr/>
        </p:nvSpPr>
        <p:spPr>
          <a:xfrm>
            <a:off x="2481480" y="1583385"/>
            <a:ext cx="1089125"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Main.m</a:t>
            </a:r>
            <a:endParaRPr lang="zh-CN" altLang="en-US" sz="2000"/>
          </a:p>
        </p:txBody>
      </p:sp>
      <p:sp>
        <p:nvSpPr>
          <p:cNvPr id="16" name="圆角矩形 15"/>
          <p:cNvSpPr/>
          <p:nvPr/>
        </p:nvSpPr>
        <p:spPr>
          <a:xfrm>
            <a:off x="2458065" y="2282134"/>
            <a:ext cx="1500497"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FEMsolve.m</a:t>
            </a:r>
            <a:endParaRPr lang="zh-CN" altLang="en-US" sz="2000"/>
          </a:p>
        </p:txBody>
      </p:sp>
      <p:sp>
        <p:nvSpPr>
          <p:cNvPr id="17" name="圆角矩形 16"/>
          <p:cNvSpPr/>
          <p:nvPr/>
        </p:nvSpPr>
        <p:spPr>
          <a:xfrm>
            <a:off x="2481480" y="5775879"/>
            <a:ext cx="1973021"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SetConstraint.m</a:t>
            </a:r>
            <a:endParaRPr lang="zh-CN" altLang="en-US" sz="2000"/>
          </a:p>
        </p:txBody>
      </p:sp>
      <p:sp>
        <p:nvSpPr>
          <p:cNvPr id="18" name="圆角矩形 17"/>
          <p:cNvSpPr/>
          <p:nvPr/>
        </p:nvSpPr>
        <p:spPr>
          <a:xfrm>
            <a:off x="2481480" y="5077130"/>
            <a:ext cx="1788112"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CalculateEM.m</a:t>
            </a:r>
            <a:endParaRPr lang="zh-CN" altLang="en-US" sz="2000"/>
          </a:p>
        </p:txBody>
      </p:sp>
      <p:sp>
        <p:nvSpPr>
          <p:cNvPr id="19" name="圆角矩形 18"/>
          <p:cNvSpPr/>
          <p:nvPr/>
        </p:nvSpPr>
        <p:spPr>
          <a:xfrm>
            <a:off x="2481480" y="4378381"/>
            <a:ext cx="1788113"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a:t>CalculateEK.m</a:t>
            </a:r>
            <a:endParaRPr lang="zh-CN" altLang="en-US" sz="2000"/>
          </a:p>
        </p:txBody>
      </p:sp>
      <p:sp>
        <p:nvSpPr>
          <p:cNvPr id="20" name="圆角矩形 19"/>
          <p:cNvSpPr/>
          <p:nvPr/>
        </p:nvSpPr>
        <p:spPr>
          <a:xfrm>
            <a:off x="2458065" y="3679632"/>
            <a:ext cx="1220838"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t>Check.m</a:t>
            </a:r>
            <a:endParaRPr lang="zh-CN" altLang="en-US" sz="2000"/>
          </a:p>
        </p:txBody>
      </p:sp>
      <p:sp>
        <p:nvSpPr>
          <p:cNvPr id="21" name="圆角矩形 20"/>
          <p:cNvSpPr/>
          <p:nvPr/>
        </p:nvSpPr>
        <p:spPr>
          <a:xfrm>
            <a:off x="2466960" y="2980883"/>
            <a:ext cx="1788113" cy="41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smtClean="0"/>
              <a:t>CalculateSN.m</a:t>
            </a:r>
            <a:endParaRPr lang="zh-CN" altLang="en-US" sz="2000"/>
          </a:p>
        </p:txBody>
      </p:sp>
      <p:sp>
        <p:nvSpPr>
          <p:cNvPr id="10" name="文本框 9"/>
          <p:cNvSpPr txBox="1"/>
          <p:nvPr/>
        </p:nvSpPr>
        <p:spPr>
          <a:xfrm>
            <a:off x="3633373" y="1588870"/>
            <a:ext cx="954107" cy="400110"/>
          </a:xfrm>
          <a:prstGeom prst="rect">
            <a:avLst/>
          </a:prstGeom>
          <a:noFill/>
        </p:spPr>
        <p:txBody>
          <a:bodyPr wrap="none" rtlCol="0">
            <a:spAutoFit/>
          </a:bodyPr>
          <a:lstStyle/>
          <a:p>
            <a:r>
              <a:rPr lang="zh-CN" altLang="en-US" sz="2000">
                <a:latin typeface="华文细黑" panose="02010600040101010101" pitchFamily="2" charset="-122"/>
                <a:ea typeface="华文细黑" panose="02010600040101010101" pitchFamily="2" charset="-122"/>
              </a:rPr>
              <a:t>主程序</a:t>
            </a:r>
          </a:p>
        </p:txBody>
      </p:sp>
      <p:sp>
        <p:nvSpPr>
          <p:cNvPr id="27" name="文本框 26"/>
          <p:cNvSpPr txBox="1"/>
          <p:nvPr/>
        </p:nvSpPr>
        <p:spPr>
          <a:xfrm>
            <a:off x="4216765" y="2287619"/>
            <a:ext cx="4801314"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有限元求解程序，包含组装刚度阵质量阵</a:t>
            </a:r>
            <a:endParaRPr lang="zh-CN" altLang="en-US" sz="2000">
              <a:latin typeface="华文细黑" panose="02010600040101010101" pitchFamily="2" charset="-122"/>
              <a:ea typeface="华文细黑" panose="02010600040101010101" pitchFamily="2" charset="-122"/>
            </a:endParaRPr>
          </a:p>
        </p:txBody>
      </p:sp>
      <p:sp>
        <p:nvSpPr>
          <p:cNvPr id="34" name="文本框 33"/>
          <p:cNvSpPr txBox="1"/>
          <p:nvPr/>
        </p:nvSpPr>
        <p:spPr>
          <a:xfrm>
            <a:off x="4587480" y="2986368"/>
            <a:ext cx="2492990"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计算每个单元的敏度</a:t>
            </a:r>
            <a:endParaRPr lang="zh-CN" altLang="en-US" sz="2000">
              <a:latin typeface="华文细黑" panose="02010600040101010101" pitchFamily="2" charset="-122"/>
              <a:ea typeface="华文细黑" panose="02010600040101010101" pitchFamily="2" charset="-122"/>
            </a:endParaRPr>
          </a:p>
        </p:txBody>
      </p:sp>
      <p:sp>
        <p:nvSpPr>
          <p:cNvPr id="36" name="文本框 35"/>
          <p:cNvSpPr txBox="1"/>
          <p:nvPr/>
        </p:nvSpPr>
        <p:spPr>
          <a:xfrm>
            <a:off x="4269592" y="3685117"/>
            <a:ext cx="1723549"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网格过滤程序</a:t>
            </a:r>
            <a:endParaRPr lang="zh-CN" altLang="en-US" sz="2000">
              <a:latin typeface="华文细黑" panose="02010600040101010101" pitchFamily="2" charset="-122"/>
              <a:ea typeface="华文细黑" panose="02010600040101010101" pitchFamily="2" charset="-122"/>
            </a:endParaRPr>
          </a:p>
        </p:txBody>
      </p:sp>
      <p:sp>
        <p:nvSpPr>
          <p:cNvPr id="37" name="文本框 36"/>
          <p:cNvSpPr txBox="1"/>
          <p:nvPr/>
        </p:nvSpPr>
        <p:spPr>
          <a:xfrm>
            <a:off x="4706292" y="4383866"/>
            <a:ext cx="2236510"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计算单元刚度矩阵</a:t>
            </a:r>
            <a:endParaRPr lang="zh-CN" altLang="en-US" sz="2000">
              <a:latin typeface="华文细黑" panose="02010600040101010101" pitchFamily="2" charset="-122"/>
              <a:ea typeface="华文细黑" panose="02010600040101010101" pitchFamily="2" charset="-122"/>
            </a:endParaRPr>
          </a:p>
        </p:txBody>
      </p:sp>
      <p:sp>
        <p:nvSpPr>
          <p:cNvPr id="38" name="文本框 37"/>
          <p:cNvSpPr txBox="1"/>
          <p:nvPr/>
        </p:nvSpPr>
        <p:spPr>
          <a:xfrm>
            <a:off x="4706292" y="5082615"/>
            <a:ext cx="2236510"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计算单元质量矩阵</a:t>
            </a:r>
            <a:endParaRPr lang="zh-CN" altLang="en-US" sz="2000">
              <a:latin typeface="华文细黑" panose="02010600040101010101" pitchFamily="2" charset="-122"/>
              <a:ea typeface="华文细黑" panose="02010600040101010101" pitchFamily="2" charset="-122"/>
            </a:endParaRPr>
          </a:p>
        </p:txBody>
      </p:sp>
      <p:sp>
        <p:nvSpPr>
          <p:cNvPr id="39" name="文本框 38"/>
          <p:cNvSpPr txBox="1"/>
          <p:nvPr/>
        </p:nvSpPr>
        <p:spPr>
          <a:xfrm>
            <a:off x="4893873" y="5781364"/>
            <a:ext cx="1723549" cy="400110"/>
          </a:xfrm>
          <a:prstGeom prst="rect">
            <a:avLst/>
          </a:prstGeom>
          <a:noFill/>
        </p:spPr>
        <p:txBody>
          <a:bodyPr wrap="none" rtlCol="0">
            <a:spAutoFit/>
          </a:bodyPr>
          <a:lstStyle/>
          <a:p>
            <a:r>
              <a:rPr lang="zh-CN" altLang="en-US" sz="2000" smtClean="0">
                <a:latin typeface="华文细黑" panose="02010600040101010101" pitchFamily="2" charset="-122"/>
                <a:ea typeface="华文细黑" panose="02010600040101010101" pitchFamily="2" charset="-122"/>
              </a:rPr>
              <a:t>设置边界条件</a:t>
            </a:r>
            <a:endParaRPr lang="zh-CN" altLang="en-US" sz="20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3529673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8930" y="3159855"/>
            <a:ext cx="7706139" cy="1403603"/>
          </a:xfrm>
        </p:spPr>
        <p:txBody>
          <a:bodyPr/>
          <a:lstStyle/>
          <a:p>
            <a:r>
              <a:rPr lang="zh-CN" altLang="en-US" smtClean="0">
                <a:solidFill>
                  <a:schemeClr val="bg1">
                    <a:lumMod val="50000"/>
                  </a:schemeClr>
                </a:solidFill>
                <a:latin typeface="楷体" panose="02010609060101010101" pitchFamily="49" charset="-122"/>
                <a:ea typeface="楷体" panose="02010609060101010101" pitchFamily="49" charset="-122"/>
              </a:rPr>
              <a:t>感谢</a:t>
            </a:r>
            <a:r>
              <a:rPr lang="zh-CN" altLang="en-US">
                <a:solidFill>
                  <a:schemeClr val="bg1">
                    <a:lumMod val="50000"/>
                  </a:schemeClr>
                </a:solidFill>
                <a:latin typeface="楷体" panose="02010609060101010101" pitchFamily="49" charset="-122"/>
                <a:ea typeface="楷体" panose="02010609060101010101" pitchFamily="49" charset="-122"/>
              </a:rPr>
              <a:t>各位</a:t>
            </a:r>
            <a:r>
              <a:rPr lang="zh-CN" altLang="en-US" smtClean="0">
                <a:solidFill>
                  <a:schemeClr val="bg1">
                    <a:lumMod val="50000"/>
                  </a:schemeClr>
                </a:solidFill>
                <a:latin typeface="楷体" panose="02010609060101010101" pitchFamily="49" charset="-122"/>
                <a:ea typeface="楷体" panose="02010609060101010101" pitchFamily="49" charset="-122"/>
              </a:rPr>
              <a:t>老师的批评和指正！！</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25</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Tree>
    <p:extLst>
      <p:ext uri="{BB962C8B-B14F-4D97-AF65-F5344CB8AC3E}">
        <p14:creationId xmlns:p14="http://schemas.microsoft.com/office/powerpoint/2010/main" val="1961296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smtClean="0">
                <a:solidFill>
                  <a:schemeClr val="bg1">
                    <a:lumMod val="50000"/>
                  </a:schemeClr>
                </a:solidFill>
                <a:latin typeface="楷体" panose="02010609060101010101" pitchFamily="49" charset="-122"/>
                <a:ea typeface="楷体" panose="02010609060101010101" pitchFamily="49" charset="-122"/>
              </a:rPr>
              <a:t>摘要</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3</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49425"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Abstract</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3" name="文本框 2"/>
          <p:cNvSpPr txBox="1"/>
          <p:nvPr/>
        </p:nvSpPr>
        <p:spPr>
          <a:xfrm>
            <a:off x="2610678" y="1671772"/>
            <a:ext cx="6188766" cy="4110164"/>
          </a:xfrm>
          <a:prstGeom prst="rect">
            <a:avLst/>
          </a:prstGeom>
          <a:noFill/>
        </p:spPr>
        <p:txBody>
          <a:bodyPr wrap="square" rtlCol="0">
            <a:spAutoFit/>
          </a:bodyPr>
          <a:lstStyle/>
          <a:p>
            <a:pPr indent="457200">
              <a:lnSpc>
                <a:spcPct val="150000"/>
              </a:lnSpc>
            </a:pP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在工程中，结构优化问题广泛存在，研究高效可靠的结构优化方法具有重要理论意义和应用价值。结构拓扑优化是一种高效智能的优化方法，它通过逐步消去设计域中“低效”的材料来达到以最少的材料最优的材料分布来实现结构的最佳性能的目的。</a:t>
            </a:r>
          </a:p>
          <a:p>
            <a:pPr indent="457200">
              <a:lnSpc>
                <a:spcPct val="150000"/>
              </a:lnSpc>
            </a:pP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本文首先对渐进结构拓扑</a:t>
            </a:r>
            <a:r>
              <a:rPr lang="zh-CN" altLang="zh-CN" sz="1600" smtClean="0">
                <a:solidFill>
                  <a:schemeClr val="tx1">
                    <a:lumMod val="65000"/>
                    <a:lumOff val="35000"/>
                  </a:schemeClr>
                </a:solidFill>
                <a:latin typeface="华文细黑" panose="02010600040101010101" pitchFamily="2" charset="-122"/>
                <a:ea typeface="华文细黑" panose="02010600040101010101" pitchFamily="2" charset="-122"/>
              </a:rPr>
              <a:t>优化法的</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原理进行了介绍，并对实现该算法过程在出现的各种问题进行了分析，分别提出了解决办法。在此基础上，本文建立了基于模态频率最大化的拓扑优化模型，推导出敏度计算公式，把该方法运用到以基频最大化为目标的结构拓扑优化中。以</a:t>
            </a:r>
            <a:r>
              <a:rPr lang="en-US" altLang="zh-CN" sz="1600">
                <a:solidFill>
                  <a:schemeClr val="tx1">
                    <a:lumMod val="65000"/>
                    <a:lumOff val="35000"/>
                  </a:schemeClr>
                </a:solidFill>
                <a:latin typeface="华文细黑" panose="02010600040101010101" pitchFamily="2" charset="-122"/>
                <a:ea typeface="华文细黑" panose="02010600040101010101" pitchFamily="2" charset="-122"/>
              </a:rPr>
              <a:t>Matlab</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为平台编写了基于双向渐进结构优化方法</a:t>
            </a:r>
            <a:r>
              <a:rPr lang="en-US" altLang="zh-CN" sz="1600">
                <a:solidFill>
                  <a:schemeClr val="tx1">
                    <a:lumMod val="65000"/>
                    <a:lumOff val="35000"/>
                  </a:schemeClr>
                </a:solidFill>
                <a:latin typeface="华文细黑" panose="02010600040101010101" pitchFamily="2" charset="-122"/>
                <a:ea typeface="华文细黑" panose="02010600040101010101" pitchFamily="2" charset="-122"/>
              </a:rPr>
              <a:t>(BESO</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方法</a:t>
            </a:r>
            <a:r>
              <a:rPr lang="en-US" altLang="zh-CN" sz="1600">
                <a:solidFill>
                  <a:schemeClr val="tx1">
                    <a:lumMod val="65000"/>
                    <a:lumOff val="35000"/>
                  </a:schemeClr>
                </a:solidFill>
                <a:latin typeface="华文细黑" panose="02010600040101010101" pitchFamily="2" charset="-122"/>
                <a:ea typeface="华文细黑" panose="02010600040101010101" pitchFamily="2" charset="-122"/>
              </a:rPr>
              <a:t>)</a:t>
            </a:r>
            <a:r>
              <a:rPr lang="zh-CN" altLang="zh-CN" sz="1600">
                <a:solidFill>
                  <a:schemeClr val="tx1">
                    <a:lumMod val="65000"/>
                    <a:lumOff val="35000"/>
                  </a:schemeClr>
                </a:solidFill>
                <a:latin typeface="华文细黑" panose="02010600040101010101" pitchFamily="2" charset="-122"/>
                <a:ea typeface="华文细黑" panose="02010600040101010101" pitchFamily="2" charset="-122"/>
              </a:rPr>
              <a:t>的结构频率拓扑优化程序，并对若干算例进行了优化。算例显示优化效果显著</a:t>
            </a:r>
            <a:r>
              <a:rPr lang="zh-CN" altLang="zh-CN" sz="1600" smtClean="0">
                <a:solidFill>
                  <a:schemeClr val="tx1">
                    <a:lumMod val="65000"/>
                    <a:lumOff val="35000"/>
                  </a:schemeClr>
                </a:solidFill>
                <a:latin typeface="华文细黑" panose="02010600040101010101" pitchFamily="2" charset="-122"/>
                <a:ea typeface="华文细黑" panose="02010600040101010101" pitchFamily="2" charset="-122"/>
              </a:rPr>
              <a:t>。</a:t>
            </a:r>
            <a:endParaRPr lang="zh-CN" altLang="en-US" sz="1600">
              <a:solidFill>
                <a:schemeClr val="tx1">
                  <a:lumMod val="65000"/>
                  <a:lumOff val="35000"/>
                </a:schemeClr>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960878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a:solidFill>
                  <a:schemeClr val="bg1">
                    <a:lumMod val="50000"/>
                  </a:schemeClr>
                </a:solidFill>
                <a:latin typeface="楷体" panose="02010609060101010101" pitchFamily="49" charset="-122"/>
                <a:ea typeface="楷体" panose="02010609060101010101" pitchFamily="49" charset="-122"/>
              </a:rPr>
              <a:t>背景</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4</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49425"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smtClean="0">
                <a:solidFill>
                  <a:schemeClr val="bg1">
                    <a:lumMod val="65000"/>
                  </a:schemeClr>
                </a:solidFill>
                <a:latin typeface="楷体" panose="02010609060101010101" pitchFamily="49" charset="-122"/>
                <a:ea typeface="楷体" panose="02010609060101010101" pitchFamily="49" charset="-122"/>
              </a:rPr>
              <a:t>Background</a:t>
            </a:r>
            <a:endParaRPr lang="zh-CN" altLang="en-US" sz="28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3" name="文本框 2"/>
          <p:cNvSpPr txBox="1"/>
          <p:nvPr/>
        </p:nvSpPr>
        <p:spPr>
          <a:xfrm>
            <a:off x="2610678" y="1836176"/>
            <a:ext cx="6188766" cy="3781356"/>
          </a:xfrm>
          <a:prstGeom prst="rect">
            <a:avLst/>
          </a:prstGeom>
          <a:noFill/>
        </p:spPr>
        <p:txBody>
          <a:bodyPr wrap="square" rtlCol="0">
            <a:spAutoFit/>
          </a:bodyPr>
          <a:lstStyle/>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轻量化和抗疲劳强度一直是结构构件需要考虑的重要方面。而这些因素只有在特定载荷作用下进行优化才能满足。很多情况下仅仅对结构细节进行改进是不够的，而需要全新的设计</a:t>
            </a:r>
            <a:r>
              <a:rPr lang="zh-CN" altLang="en-US" smtClean="0">
                <a:solidFill>
                  <a:schemeClr val="tx1">
                    <a:lumMod val="65000"/>
                    <a:lumOff val="35000"/>
                  </a:schemeClr>
                </a:solidFill>
                <a:latin typeface="华文细黑" panose="02010600040101010101" pitchFamily="2" charset="-122"/>
                <a:ea typeface="华文细黑" panose="02010600040101010101" pitchFamily="2" charset="-122"/>
              </a:rPr>
              <a:t>。</a:t>
            </a:r>
            <a:endParaRPr lang="en-US" altLang="zh-CN" smtClean="0">
              <a:solidFill>
                <a:schemeClr val="tx1">
                  <a:lumMod val="65000"/>
                  <a:lumOff val="35000"/>
                </a:schemeClr>
              </a:solidFill>
              <a:latin typeface="华文细黑" panose="02010600040101010101" pitchFamily="2" charset="-122"/>
              <a:ea typeface="华文细黑" panose="02010600040101010101" pitchFamily="2" charset="-122"/>
            </a:endParaRPr>
          </a:p>
          <a:p>
            <a:pPr indent="457200">
              <a:lnSpc>
                <a:spcPct val="150000"/>
              </a:lnSpc>
            </a:pPr>
            <a:r>
              <a:rPr lang="zh-CN" altLang="en-US" smtClean="0">
                <a:solidFill>
                  <a:schemeClr val="tx1">
                    <a:lumMod val="65000"/>
                    <a:lumOff val="35000"/>
                  </a:schemeClr>
                </a:solidFill>
                <a:latin typeface="华文细黑" panose="02010600040101010101" pitchFamily="2" charset="-122"/>
                <a:ea typeface="华文细黑" panose="02010600040101010101" pitchFamily="2" charset="-122"/>
              </a:rPr>
              <a:t>传统</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的结构设计受到制造技术的制约和可靠性的要求，会造成材料的大量浪费。随着现代电子计算能力的飞速发展，以及有限元算法的日渐成熟，结构优化可以向更精确更智能的方向发展。利用现代计算机的高速计算能力，我们开始研究可以替代人类寻求最佳材料分布的优化方法。</a:t>
            </a:r>
          </a:p>
        </p:txBody>
      </p:sp>
      <p:pic>
        <p:nvPicPr>
          <p:cNvPr id="6" name="图片 5"/>
          <p:cNvPicPr>
            <a:picLocks noChangeAspect="1"/>
          </p:cNvPicPr>
          <p:nvPr/>
        </p:nvPicPr>
        <p:blipFill>
          <a:blip r:embed="rId5"/>
          <a:stretch>
            <a:fillRect/>
          </a:stretch>
        </p:blipFill>
        <p:spPr>
          <a:xfrm>
            <a:off x="2610678" y="2698104"/>
            <a:ext cx="6188766" cy="20575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0678" y="2698104"/>
            <a:ext cx="6191250" cy="2057400"/>
          </a:xfrm>
          <a:prstGeom prst="rect">
            <a:avLst/>
          </a:prstGeom>
        </p:spPr>
      </p:pic>
    </p:spTree>
    <p:extLst>
      <p:ext uri="{BB962C8B-B14F-4D97-AF65-F5344CB8AC3E}">
        <p14:creationId xmlns:p14="http://schemas.microsoft.com/office/powerpoint/2010/main" val="233062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a:solidFill>
                  <a:schemeClr val="bg1">
                    <a:lumMod val="50000"/>
                  </a:schemeClr>
                </a:solidFill>
                <a:latin typeface="楷体" panose="02010609060101010101" pitchFamily="49" charset="-122"/>
                <a:ea typeface="楷体" panose="02010609060101010101" pitchFamily="49" charset="-122"/>
              </a:rPr>
              <a:t>背景</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5</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49425" y="2511905"/>
            <a:ext cx="7886700"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smtClean="0">
                <a:solidFill>
                  <a:schemeClr val="bg1">
                    <a:lumMod val="65000"/>
                  </a:schemeClr>
                </a:solidFill>
                <a:latin typeface="楷体" panose="02010609060101010101" pitchFamily="49" charset="-122"/>
                <a:ea typeface="楷体" panose="02010609060101010101" pitchFamily="49" charset="-122"/>
              </a:rPr>
              <a:t>Background</a:t>
            </a:r>
            <a:endParaRPr lang="zh-CN" altLang="en-US" sz="28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3" name="文本框 2"/>
          <p:cNvSpPr txBox="1"/>
          <p:nvPr/>
        </p:nvSpPr>
        <p:spPr>
          <a:xfrm>
            <a:off x="2610678" y="2459423"/>
            <a:ext cx="6188766" cy="2534861"/>
          </a:xfrm>
          <a:prstGeom prst="rect">
            <a:avLst/>
          </a:prstGeom>
          <a:noFill/>
        </p:spPr>
        <p:txBody>
          <a:bodyPr wrap="square" rtlCol="0">
            <a:spAutoFit/>
          </a:bodyPr>
          <a:lstStyle/>
          <a:p>
            <a:pPr indent="457200">
              <a:lnSpc>
                <a:spcPct val="150000"/>
              </a:lnSpc>
            </a:pPr>
            <a:r>
              <a:rPr lang="zh-CN" altLang="en-US">
                <a:solidFill>
                  <a:schemeClr val="tx1">
                    <a:lumMod val="65000"/>
                    <a:lumOff val="35000"/>
                  </a:schemeClr>
                </a:solidFill>
                <a:latin typeface="华文细黑" panose="02010600040101010101" pitchFamily="2" charset="-122"/>
                <a:ea typeface="华文细黑" panose="02010600040101010101" pitchFamily="2" charset="-122"/>
              </a:rPr>
              <a:t>频率优化在很多工程领域有着非常重要的意义，如航空和汽车领域。为避免共振的发生，通常需要尽可能提高结构的一阶固有频率。本文将分析利用基于改进的</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SIMP</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模型的</a:t>
            </a:r>
            <a:r>
              <a:rPr lang="en-US" altLang="zh-CN">
                <a:solidFill>
                  <a:schemeClr val="tx1">
                    <a:lumMod val="65000"/>
                    <a:lumOff val="35000"/>
                  </a:schemeClr>
                </a:solidFill>
                <a:latin typeface="华文细黑" panose="02010600040101010101" pitchFamily="2" charset="-122"/>
                <a:ea typeface="华文细黑" panose="02010600040101010101" pitchFamily="2" charset="-122"/>
              </a:rPr>
              <a:t>BESO</a:t>
            </a:r>
            <a:r>
              <a:rPr lang="zh-CN" altLang="en-US">
                <a:solidFill>
                  <a:schemeClr val="tx1">
                    <a:lumMod val="65000"/>
                    <a:lumOff val="35000"/>
                  </a:schemeClr>
                </a:solidFill>
                <a:latin typeface="华文细黑" panose="02010600040101010101" pitchFamily="2" charset="-122"/>
                <a:ea typeface="华文细黑" panose="02010600040101010101" pitchFamily="2" charset="-122"/>
              </a:rPr>
              <a:t>算法，利用商业数学软件编写计算程序，来实现基频最大化的结构拓扑优化。并通过若干个算例，分析程序的可行性。</a:t>
            </a:r>
          </a:p>
        </p:txBody>
      </p:sp>
    </p:spTree>
    <p:extLst>
      <p:ext uri="{BB962C8B-B14F-4D97-AF65-F5344CB8AC3E}">
        <p14:creationId xmlns:p14="http://schemas.microsoft.com/office/powerpoint/2010/main" val="81347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71617" y="1809524"/>
            <a:ext cx="7886700" cy="1325563"/>
          </a:xfrm>
        </p:spPr>
        <p:txBody>
          <a:bodyPr/>
          <a:lstStyle/>
          <a:p>
            <a:r>
              <a:rPr lang="zh-CN" altLang="en-US" smtClean="0">
                <a:solidFill>
                  <a:schemeClr val="bg1">
                    <a:lumMod val="50000"/>
                  </a:schemeClr>
                </a:solidFill>
                <a:latin typeface="楷体" panose="02010609060101010101" pitchFamily="49" charset="-122"/>
                <a:ea typeface="楷体" panose="02010609060101010101" pitchFamily="49" charset="-122"/>
              </a:rPr>
              <a:t>理论</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6</a:t>
            </a:fld>
            <a:endParaRPr lang="zh-CN" altLang="en-US"/>
          </a:p>
        </p:txBody>
      </p:sp>
      <p:cxnSp>
        <p:nvCxnSpPr>
          <p:cNvPr id="8" name="直接连接符 7"/>
          <p:cNvCxnSpPr/>
          <p:nvPr/>
        </p:nvCxnSpPr>
        <p:spPr>
          <a:xfrm>
            <a:off x="0" y="1366961"/>
            <a:ext cx="9144000" cy="0"/>
          </a:xfrm>
          <a:prstGeom prst="line">
            <a:avLst/>
          </a:prstGeom>
          <a:ln w="38100">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2199861" y="2317944"/>
            <a:ext cx="0" cy="281782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209107" y="2494140"/>
            <a:ext cx="2069551" cy="945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smtClean="0">
                <a:solidFill>
                  <a:schemeClr val="bg1">
                    <a:lumMod val="65000"/>
                  </a:schemeClr>
                </a:solidFill>
                <a:latin typeface="楷体" panose="02010609060101010101" pitchFamily="49" charset="-122"/>
                <a:ea typeface="楷体" panose="02010609060101010101" pitchFamily="49" charset="-122"/>
              </a:rPr>
              <a:t>Theory</a:t>
            </a:r>
            <a:endParaRPr lang="zh-CN" altLang="en-US" sz="3600" dirty="0">
              <a:solidFill>
                <a:schemeClr val="bg1">
                  <a:lumMod val="65000"/>
                </a:schemeClr>
              </a:solidFill>
              <a:latin typeface="楷体" panose="02010609060101010101" pitchFamily="49" charset="-122"/>
              <a:ea typeface="楷体" panose="02010609060101010101" pitchFamily="49" charset="-122"/>
            </a:endParaRPr>
          </a:p>
        </p:txBody>
      </p:sp>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142190" y="98475"/>
            <a:ext cx="3428415" cy="1185399"/>
          </a:xfrm>
          <a:prstGeom prst="rect">
            <a:avLst/>
          </a:prstGeom>
          <a:noFill/>
          <a:ln>
            <a:noFill/>
          </a:ln>
        </p:spPr>
      </p:pic>
      <p:sp>
        <p:nvSpPr>
          <p:cNvPr id="10" name="矩形 9"/>
          <p:cNvSpPr/>
          <p:nvPr/>
        </p:nvSpPr>
        <p:spPr>
          <a:xfrm>
            <a:off x="2740817" y="43775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3</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1" name="矩形 10"/>
          <p:cNvSpPr/>
          <p:nvPr/>
        </p:nvSpPr>
        <p:spPr>
          <a:xfrm>
            <a:off x="2740817" y="21501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1</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2" name="矩形 11"/>
          <p:cNvSpPr/>
          <p:nvPr/>
        </p:nvSpPr>
        <p:spPr>
          <a:xfrm>
            <a:off x="5645753" y="3783004"/>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5</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3" name="矩形 12"/>
          <p:cNvSpPr/>
          <p:nvPr/>
        </p:nvSpPr>
        <p:spPr>
          <a:xfrm>
            <a:off x="5645753" y="273344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4</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4" name="矩形 13"/>
          <p:cNvSpPr/>
          <p:nvPr/>
        </p:nvSpPr>
        <p:spPr>
          <a:xfrm>
            <a:off x="2740817" y="3263882"/>
            <a:ext cx="393056" cy="584775"/>
          </a:xfrm>
          <a:prstGeom prst="rect">
            <a:avLst/>
          </a:prstGeom>
          <a:noFill/>
        </p:spPr>
        <p:txBody>
          <a:bodyPr wrap="none" lIns="91440" tIns="45720" rIns="91440" bIns="45720">
            <a:spAutoFit/>
          </a:bodyPr>
          <a:lstStyle/>
          <a:p>
            <a:pPr algn="ctr"/>
            <a:r>
              <a:rPr lang="en-US" altLang="zh-CN" sz="3200" smtClean="0">
                <a:ln w="0"/>
                <a:solidFill>
                  <a:schemeClr val="accent2">
                    <a:lumMod val="60000"/>
                    <a:lumOff val="40000"/>
                  </a:schemeClr>
                </a:solidFill>
                <a:effectLst>
                  <a:outerShdw blurRad="38100" dist="25400" dir="5400000" algn="ctr" rotWithShape="0">
                    <a:srgbClr val="6E747A">
                      <a:alpha val="43000"/>
                    </a:srgbClr>
                  </a:outerShdw>
                </a:effectLst>
              </a:rPr>
              <a:t>2</a:t>
            </a:r>
            <a:endParaRPr lang="zh-CN" altLang="en-US" sz="3200">
              <a:ln w="0"/>
              <a:solidFill>
                <a:schemeClr val="accent2">
                  <a:lumMod val="60000"/>
                  <a:lumOff val="40000"/>
                </a:schemeClr>
              </a:solidFill>
              <a:effectLst>
                <a:outerShdw blurRad="38100" dist="25400" dir="5400000" algn="ctr" rotWithShape="0">
                  <a:srgbClr val="6E747A">
                    <a:alpha val="43000"/>
                  </a:srgbClr>
                </a:outerShdw>
              </a:effectLst>
            </a:endParaRPr>
          </a:p>
        </p:txBody>
      </p:sp>
      <p:sp>
        <p:nvSpPr>
          <p:cNvPr id="15" name="文本框 14"/>
          <p:cNvSpPr txBox="1"/>
          <p:nvPr/>
        </p:nvSpPr>
        <p:spPr>
          <a:xfrm>
            <a:off x="3132942" y="2317944"/>
            <a:ext cx="1826141" cy="584775"/>
          </a:xfrm>
          <a:prstGeom prst="rect">
            <a:avLst/>
          </a:prstGeom>
          <a:noFill/>
        </p:spPr>
        <p:txBody>
          <a:bodyPr wrap="none" rtlCol="0">
            <a:spAutoFit/>
          </a:bodyPr>
          <a:lstStyle/>
          <a:p>
            <a:r>
              <a:rPr lang="zh-CN" altLang="en-US" sz="3200">
                <a:solidFill>
                  <a:schemeClr val="tx1">
                    <a:lumMod val="65000"/>
                    <a:lumOff val="35000"/>
                  </a:schemeClr>
                </a:solidFill>
                <a:latin typeface="华文楷体" panose="02010600040101010101" pitchFamily="2" charset="-122"/>
                <a:ea typeface="华文楷体" panose="02010600040101010101" pitchFamily="2" charset="-122"/>
              </a:rPr>
              <a:t>问题描述</a:t>
            </a:r>
          </a:p>
        </p:txBody>
      </p:sp>
      <p:sp>
        <p:nvSpPr>
          <p:cNvPr id="16" name="文本框 15"/>
          <p:cNvSpPr txBox="1"/>
          <p:nvPr/>
        </p:nvSpPr>
        <p:spPr>
          <a:xfrm>
            <a:off x="3132941" y="3433159"/>
            <a:ext cx="1826141" cy="584775"/>
          </a:xfrm>
          <a:prstGeom prst="rect">
            <a:avLst/>
          </a:prstGeom>
          <a:noFill/>
        </p:spPr>
        <p:txBody>
          <a:bodyPr wrap="none" rtlCol="0">
            <a:spAutoFit/>
          </a:bodyPr>
          <a:lstStyle/>
          <a:p>
            <a:r>
              <a:rPr lang="zh-CN" altLang="en-US" sz="3200">
                <a:solidFill>
                  <a:schemeClr val="tx1">
                    <a:lumMod val="65000"/>
                    <a:lumOff val="35000"/>
                  </a:schemeClr>
                </a:solidFill>
                <a:latin typeface="华文楷体" panose="02010600040101010101" pitchFamily="2" charset="-122"/>
                <a:ea typeface="华文楷体" panose="02010600040101010101" pitchFamily="2" charset="-122"/>
              </a:rPr>
              <a:t>敏度推导</a:t>
            </a:r>
          </a:p>
        </p:txBody>
      </p:sp>
      <p:sp>
        <p:nvSpPr>
          <p:cNvPr id="17" name="文本框 16"/>
          <p:cNvSpPr txBox="1"/>
          <p:nvPr/>
        </p:nvSpPr>
        <p:spPr>
          <a:xfrm>
            <a:off x="3132940" y="4550990"/>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理论推导</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8" name="文本框 17"/>
          <p:cNvSpPr txBox="1"/>
          <p:nvPr/>
        </p:nvSpPr>
        <p:spPr>
          <a:xfrm>
            <a:off x="6115050" y="3952281"/>
            <a:ext cx="2236510"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单元的增减</a:t>
            </a:r>
            <a:endParaRPr lang="en-US" altLang="zh-CN" sz="3200" smtClean="0">
              <a:solidFill>
                <a:schemeClr val="tx1">
                  <a:lumMod val="65000"/>
                  <a:lumOff val="35000"/>
                </a:schemeClr>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6115050" y="2902719"/>
            <a:ext cx="1826141" cy="584775"/>
          </a:xfrm>
          <a:prstGeom prst="rect">
            <a:avLst/>
          </a:prstGeom>
          <a:noFill/>
        </p:spPr>
        <p:txBody>
          <a:bodyPr wrap="none" rtlCol="0">
            <a:spAutoFit/>
          </a:bodyPr>
          <a:lstStyle/>
          <a:p>
            <a:r>
              <a:rPr lang="zh-CN" altLang="en-US" sz="3200" smtClean="0">
                <a:solidFill>
                  <a:schemeClr val="tx1">
                    <a:lumMod val="65000"/>
                    <a:lumOff val="35000"/>
                  </a:schemeClr>
                </a:solidFill>
                <a:latin typeface="华文楷体" panose="02010600040101010101" pitchFamily="2" charset="-122"/>
                <a:ea typeface="华文楷体" panose="02010600040101010101" pitchFamily="2" charset="-122"/>
              </a:rPr>
              <a:t>网格过滤</a:t>
            </a:r>
            <a:endParaRPr lang="zh-CN" altLang="en-US" sz="3200">
              <a:solidFill>
                <a:schemeClr val="tx1">
                  <a:lumMod val="65000"/>
                  <a:lumOff val="35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62491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dirty="0">
                <a:solidFill>
                  <a:schemeClr val="bg1">
                    <a:lumMod val="50000"/>
                  </a:schemeClr>
                </a:solidFill>
                <a:latin typeface="楷体" panose="02010609060101010101" pitchFamily="49" charset="-122"/>
                <a:ea typeface="楷体" panose="02010609060101010101" pitchFamily="49" charset="-122"/>
              </a:rPr>
              <a:t>问题描述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dirty="0" smtClean="0">
                    <a:latin typeface="华文细黑" panose="02010600040101010101" pitchFamily="2" charset="-122"/>
                    <a:ea typeface="华文细黑" panose="02010600040101010101" pitchFamily="2" charset="-122"/>
                  </a:rPr>
                  <a:t>考虑频率优化中使连续结构的某阶固有振动频率最大化的问题。该问题可以用以下函数表示：</a:t>
                </a:r>
                <a:endParaRPr lang="en-US" altLang="zh-CN" sz="2000" dirty="0">
                  <a:latin typeface="华文细黑" panose="02010600040101010101" pitchFamily="2" charset="-122"/>
                  <a:ea typeface="华文细黑" panose="02010600040101010101" pitchFamily="2" charset="-122"/>
                </a:endParaRPr>
              </a:p>
              <a:p>
                <a:pPr marL="0" indent="457200">
                  <a:lnSpc>
                    <a:spcPct val="100000"/>
                  </a:lnSpc>
                  <a:spcBef>
                    <a:spcPts val="0"/>
                  </a:spcBef>
                  <a:buNone/>
                </a:pPr>
                <a14:m>
                  <m:oMathPara xmlns:m="http://schemas.openxmlformats.org/officeDocument/2006/math">
                    <m:oMathParaPr>
                      <m:jc m:val="center"/>
                    </m:oMathParaPr>
                    <m:oMath xmlns:m="http://schemas.openxmlformats.org/officeDocument/2006/math">
                      <m:d>
                        <m:dPr>
                          <m:begChr m:val="{"/>
                          <m:endChr m:val=""/>
                          <m:ctrlPr>
                            <a:rPr lang="en-US" altLang="zh-CN" sz="2000" i="1" dirty="0" smtClean="0">
                              <a:solidFill>
                                <a:schemeClr val="accent2">
                                  <a:lumMod val="75000"/>
                                </a:schemeClr>
                              </a:solidFill>
                              <a:latin typeface="Cambria Math" panose="02040503050406030204" pitchFamily="18" charset="0"/>
                              <a:ea typeface="华文细黑" panose="02010600040101010101" pitchFamily="2" charset="-122"/>
                            </a:rPr>
                          </m:ctrlPr>
                        </m:dPr>
                        <m:e>
                          <m:eqArr>
                            <m:eqArrPr>
                              <m:ctrlPr>
                                <a:rPr lang="en-US" altLang="zh-CN" sz="2000" i="1" dirty="0" smtClean="0">
                                  <a:solidFill>
                                    <a:schemeClr val="accent2">
                                      <a:lumMod val="75000"/>
                                    </a:schemeClr>
                                  </a:solidFill>
                                  <a:latin typeface="Cambria Math" panose="02040503050406030204" pitchFamily="18" charset="0"/>
                                  <a:ea typeface="华文细黑" panose="02010600040101010101" pitchFamily="2" charset="-122"/>
                                </a:rPr>
                              </m:ctrlPr>
                            </m:eqArrPr>
                            <m:e>
                              <m:r>
                                <a:rPr lang="en-US" altLang="zh-CN" sz="2000" i="1" dirty="0">
                                  <a:solidFill>
                                    <a:schemeClr val="accent2">
                                      <a:lumMod val="75000"/>
                                    </a:schemeClr>
                                  </a:solidFill>
                                  <a:latin typeface="Cambria Math" panose="02040503050406030204" pitchFamily="18" charset="0"/>
                                  <a:ea typeface="华文细黑" panose="02010600040101010101" pitchFamily="2" charset="-122"/>
                                </a:rPr>
                                <m:t>&amp;</m:t>
                              </m:r>
                              <m:r>
                                <m:rPr>
                                  <m:nor/>
                                </m:rPr>
                                <a:rPr lang="en-US" altLang="zh-CN" sz="2000" dirty="0">
                                  <a:solidFill>
                                    <a:schemeClr val="accent2">
                                      <a:lumMod val="75000"/>
                                    </a:schemeClr>
                                  </a:solidFill>
                                  <a:latin typeface="Cambria Math" panose="02040503050406030204" pitchFamily="18" charset="0"/>
                                  <a:ea typeface="华文细黑" panose="02010600040101010101" pitchFamily="2" charset="-122"/>
                                </a:rPr>
                                <m:t>Maximize</m:t>
                              </m:r>
                              <m:r>
                                <m:rPr>
                                  <m:nor/>
                                </m:rPr>
                                <a:rPr lang="en-US" altLang="zh-CN" sz="2000" dirty="0">
                                  <a:solidFill>
                                    <a:schemeClr val="accent2">
                                      <a:lumMod val="75000"/>
                                    </a:schemeClr>
                                  </a:solidFill>
                                  <a:latin typeface="Cambria Math" panose="02040503050406030204" pitchFamily="18" charset="0"/>
                                  <a:ea typeface="华文细黑" panose="02010600040101010101" pitchFamily="2" charset="-122"/>
                                </a:rPr>
                                <m:t>: </m:t>
                              </m:r>
                              <m:sSub>
                                <m:sSubPr>
                                  <m:ctrlPr>
                                    <a:rPr lang="en-US" altLang="zh-CN" sz="2000" b="0" i="1" dirty="0">
                                      <a:solidFill>
                                        <a:schemeClr val="accent2">
                                          <a:lumMod val="75000"/>
                                        </a:schemeClr>
                                      </a:solidFill>
                                      <a:latin typeface="Cambria Math" panose="02040503050406030204" pitchFamily="18" charset="0"/>
                                      <a:ea typeface="华文细黑" panose="02010600040101010101" pitchFamily="2" charset="-122"/>
                                    </a:rPr>
                                  </m:ctrlPr>
                                </m:sSubPr>
                                <m:e>
                                  <m:r>
                                    <a:rPr lang="zh-CN" altLang="en-US" sz="2000">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a:solidFill>
                                        <a:schemeClr val="accent2">
                                          <a:lumMod val="75000"/>
                                        </a:schemeClr>
                                      </a:solidFill>
                                      <a:latin typeface="Cambria Math" panose="02040503050406030204" pitchFamily="18" charset="0"/>
                                      <a:ea typeface="华文细黑" panose="02010600040101010101" pitchFamily="2" charset="-122"/>
                                    </a:rPr>
                                    <m:t>𝑖</m:t>
                                  </m:r>
                                </m:sub>
                              </m:sSub>
                            </m:e>
                            <m:e>
                              <m:r>
                                <a:rPr lang="en-US" altLang="zh-CN" sz="2000" i="1">
                                  <a:solidFill>
                                    <a:schemeClr val="accent2">
                                      <a:lumMod val="75000"/>
                                    </a:schemeClr>
                                  </a:solidFill>
                                  <a:latin typeface="Cambria Math" panose="02040503050406030204" pitchFamily="18" charset="0"/>
                                  <a:ea typeface="华文细黑" panose="02010600040101010101" pitchFamily="2" charset="-122"/>
                                </a:rPr>
                                <m:t>&amp;</m:t>
                              </m:r>
                              <m:r>
                                <m:rPr>
                                  <m:nor/>
                                </m:rPr>
                                <a:rPr lang="en-US" altLang="zh-CN" sz="2000" i="0">
                                  <a:solidFill>
                                    <a:schemeClr val="accent2">
                                      <a:lumMod val="75000"/>
                                    </a:schemeClr>
                                  </a:solidFill>
                                  <a:latin typeface="Cambria Math" panose="02040503050406030204" pitchFamily="18" charset="0"/>
                                  <a:ea typeface="华文细黑" panose="02010600040101010101" pitchFamily="2" charset="-122"/>
                                </a:rPr>
                                <m:t>Subject</m:t>
                              </m:r>
                              <m:r>
                                <m:rPr>
                                  <m:nor/>
                                </m:rPr>
                                <a:rPr lang="en-US" altLang="zh-CN" sz="2000" i="0">
                                  <a:solidFill>
                                    <a:schemeClr val="accent2">
                                      <a:lumMod val="75000"/>
                                    </a:schemeClr>
                                  </a:solidFill>
                                  <a:latin typeface="Cambria Math" panose="02040503050406030204" pitchFamily="18" charset="0"/>
                                  <a:ea typeface="华文细黑" panose="02010600040101010101" pitchFamily="2" charset="-122"/>
                                </a:rPr>
                                <m:t> </m:t>
                              </m:r>
                              <m:r>
                                <m:rPr>
                                  <m:nor/>
                                </m:rPr>
                                <a:rPr lang="en-US" altLang="zh-CN" sz="2000" i="0">
                                  <a:solidFill>
                                    <a:schemeClr val="accent2">
                                      <a:lumMod val="75000"/>
                                    </a:schemeClr>
                                  </a:solidFill>
                                  <a:latin typeface="Cambria Math" panose="02040503050406030204" pitchFamily="18" charset="0"/>
                                  <a:ea typeface="华文细黑" panose="02010600040101010101" pitchFamily="2" charset="-122"/>
                                </a:rPr>
                                <m:t>to</m:t>
                              </m:r>
                              <m:r>
                                <m:rPr>
                                  <m:nor/>
                                </m:rPr>
                                <a:rPr lang="en-US" altLang="zh-CN" sz="2000">
                                  <a:solidFill>
                                    <a:schemeClr val="accent2">
                                      <a:lumMod val="75000"/>
                                    </a:schemeClr>
                                  </a:solidFill>
                                  <a:latin typeface="Cambria Math" panose="02040503050406030204" pitchFamily="18" charset="0"/>
                                  <a:ea typeface="华文细黑" panose="02010600040101010101" pitchFamily="2" charset="-122"/>
                                </a:rPr>
                                <m:t>:</m:t>
                              </m:r>
                              <m:r>
                                <m:rPr>
                                  <m:nor/>
                                </m:rPr>
                                <a:rPr lang="en-US" altLang="zh-CN" sz="2000" b="0" i="0" smtClean="0">
                                  <a:solidFill>
                                    <a:schemeClr val="accent2">
                                      <a:lumMod val="75000"/>
                                    </a:schemeClr>
                                  </a:solidFill>
                                  <a:latin typeface="Cambria Math" panose="02040503050406030204" pitchFamily="18" charset="0"/>
                                  <a:ea typeface="华文细黑" panose="02010600040101010101" pitchFamily="2" charset="-122"/>
                                </a:rPr>
                                <m:t> </m:t>
                              </m:r>
                              <m:sSup>
                                <m:sSup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sSup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𝑉</m:t>
                                  </m:r>
                                </m:e>
                                <m:sup>
                                  <m:r>
                                    <a:rPr lang="zh-CN" altLang="en-US" sz="2000" i="1">
                                      <a:solidFill>
                                        <a:schemeClr val="accent2">
                                          <a:lumMod val="75000"/>
                                        </a:schemeClr>
                                      </a:solidFill>
                                      <a:latin typeface="Cambria Math" panose="02040503050406030204" pitchFamily="18" charset="0"/>
                                      <a:ea typeface="华文细黑" panose="02010600040101010101" pitchFamily="2" charset="-122"/>
                                    </a:rPr>
                                    <m:t>∗</m:t>
                                  </m:r>
                                </m:sup>
                              </m:sSup>
                              <m:r>
                                <a:rPr lang="en-US" altLang="zh-CN" sz="2000" b="0" i="0" smtClean="0">
                                  <a:solidFill>
                                    <a:schemeClr val="accent2">
                                      <a:lumMod val="75000"/>
                                    </a:schemeClr>
                                  </a:solidFill>
                                  <a:latin typeface="Cambria Math" panose="02040503050406030204" pitchFamily="18" charset="0"/>
                                  <a:ea typeface="华文细黑" panose="02010600040101010101" pitchFamily="2" charset="-122"/>
                                </a:rPr>
                                <m:t>−</m:t>
                              </m:r>
                              <m:limUpp>
                                <m:limUpp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limUppPr>
                                <m:e>
                                  <m:limLow>
                                    <m:limLow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limLowPr>
                                    <m:e>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m:t>
                                      </m:r>
                                    </m:e>
                                    <m:lim>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𝑖</m:t>
                                      </m:r>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=1</m:t>
                                      </m:r>
                                    </m:lim>
                                  </m:limLow>
                                </m:e>
                                <m:lim>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𝑁</m:t>
                                  </m:r>
                                </m:lim>
                              </m:limUpp>
                              <m:sSub>
                                <m:sSubPr>
                                  <m:ctrlPr>
                                    <a:rPr lang="en-US" altLang="zh-CN" sz="2000" b="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𝑉</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sSub>
                                <m:sSub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𝑠</m:t>
                              </m:r>
                              <m:r>
                                <a:rPr lang="en-US" altLang="zh-CN" sz="2000" i="1">
                                  <a:solidFill>
                                    <a:schemeClr val="accent2">
                                      <a:lumMod val="75000"/>
                                    </a:schemeClr>
                                  </a:solidFill>
                                  <a:latin typeface="Cambria Math" panose="02040503050406030204" pitchFamily="18" charset="0"/>
                                  <a:ea typeface="华文细黑" panose="02010600040101010101" pitchFamily="2" charset="-122"/>
                                </a:rPr>
                                <m:t>=0</m:t>
                              </m:r>
                            </m:e>
                            <m:e>
                              <m:r>
                                <a:rPr lang="en-US" altLang="zh-CN" sz="2000" i="1">
                                  <a:solidFill>
                                    <a:schemeClr val="accent2">
                                      <a:lumMod val="75000"/>
                                    </a:schemeClr>
                                  </a:solidFill>
                                  <a:latin typeface="Cambria Math" panose="02040503050406030204" pitchFamily="18" charset="0"/>
                                  <a:ea typeface="华文细黑" panose="02010600040101010101" pitchFamily="2" charset="-122"/>
                                </a:rPr>
                                <m:t>&amp;</m:t>
                              </m:r>
                              <m:sSub>
                                <m:sSubPr>
                                  <m:ctrlPr>
                                    <a:rPr lang="en-US" altLang="zh-CN" sz="2000" b="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m:t>
                              </m:r>
                              <m:sSub>
                                <m:sSubPr>
                                  <m:ctrlP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𝑚𝑖𝑛</m:t>
                                  </m:r>
                                </m:sub>
                              </m:sSub>
                              <m:r>
                                <a:rPr lang="en-US" altLang="zh-CN" sz="2000" i="1">
                                  <a:solidFill>
                                    <a:schemeClr val="accent2">
                                      <a:lumMod val="75000"/>
                                    </a:schemeClr>
                                  </a:solidFill>
                                  <a:latin typeface="Cambria Math" panose="02040503050406030204" pitchFamily="18" charset="0"/>
                                  <a:ea typeface="华文细黑" panose="02010600040101010101" pitchFamily="2" charset="-122"/>
                                </a:rPr>
                                <m:t>𝑜𝑟</m:t>
                              </m:r>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 1</m:t>
                              </m:r>
                            </m:e>
                          </m:eqArr>
                        </m:e>
                      </m:d>
                    </m:oMath>
                  </m:oMathPara>
                </a14:m>
                <a:endParaRPr lang="en-US" altLang="zh-CN" sz="2000" dirty="0" smtClean="0">
                  <a:latin typeface="华文细黑" panose="02010600040101010101" pitchFamily="2" charset="-122"/>
                  <a:ea typeface="华文细黑" panose="02010600040101010101" pitchFamily="2" charset="-122"/>
                </a:endParaRPr>
              </a:p>
              <a:p>
                <a:pPr marL="0" indent="457200">
                  <a:lnSpc>
                    <a:spcPct val="150000"/>
                  </a:lnSpc>
                  <a:buNone/>
                </a:pP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b="0" i="1">
                            <a:latin typeface="Cambria Math" panose="02040503050406030204" pitchFamily="18" charset="0"/>
                            <a:ea typeface="华文细黑" panose="02010600040101010101" pitchFamily="2" charset="-122"/>
                          </a:rPr>
                          <m:t>𝑉</m:t>
                        </m:r>
                      </m:e>
                      <m:sub>
                        <m:r>
                          <a:rPr lang="en-US" altLang="zh-CN" sz="2000" b="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为单个单元的体积，</a:t>
                </a:r>
                <a14:m>
                  <m:oMath xmlns:m="http://schemas.openxmlformats.org/officeDocument/2006/math">
                    <m:sSup>
                      <m:sSupPr>
                        <m:ctrlPr>
                          <a:rPr lang="en-US" altLang="zh-CN" sz="2000" i="1">
                            <a:latin typeface="Cambria Math" panose="02040503050406030204" pitchFamily="18" charset="0"/>
                            <a:ea typeface="华文细黑" panose="02010600040101010101" pitchFamily="2" charset="-122"/>
                          </a:rPr>
                        </m:ctrlPr>
                      </m:sSupPr>
                      <m:e>
                        <m:r>
                          <a:rPr lang="en-US" altLang="zh-CN" sz="2000" b="0" i="1">
                            <a:latin typeface="Cambria Math" panose="02040503050406030204" pitchFamily="18" charset="0"/>
                            <a:ea typeface="华文细黑" panose="02010600040101010101" pitchFamily="2" charset="-122"/>
                          </a:rPr>
                          <m:t>𝑉</m:t>
                        </m:r>
                      </m:e>
                      <m:sup>
                        <m:r>
                          <a:rPr lang="zh-CN" altLang="en-US" sz="2000" b="0" i="1">
                            <a:latin typeface="Cambria Math" panose="02040503050406030204" pitchFamily="18" charset="0"/>
                            <a:ea typeface="华文细黑" panose="02010600040101010101" pitchFamily="2" charset="-122"/>
                          </a:rPr>
                          <m:t>∗</m:t>
                        </m:r>
                      </m:sup>
                    </m:sSup>
                  </m:oMath>
                </a14:m>
                <a:r>
                  <a:rPr lang="zh-CN" altLang="en-US" sz="2000" dirty="0">
                    <a:latin typeface="Cambria Math" panose="02040503050406030204" pitchFamily="18" charset="0"/>
                    <a:ea typeface="华文细黑" panose="02010600040101010101" pitchFamily="2" charset="-122"/>
                  </a:rPr>
                  <a:t>为目标体积。</a:t>
                </a:r>
                <a14:m>
                  <m:oMath xmlns:m="http://schemas.openxmlformats.org/officeDocument/2006/math">
                    <m:r>
                      <a:rPr lang="en-US" altLang="zh-CN" sz="2000" b="0" i="1">
                        <a:latin typeface="Cambria Math" panose="02040503050406030204" pitchFamily="18" charset="0"/>
                        <a:ea typeface="华文细黑" panose="02010600040101010101" pitchFamily="2" charset="-122"/>
                      </a:rPr>
                      <m:t>𝑁</m:t>
                    </m:r>
                  </m:oMath>
                </a14:m>
                <a:r>
                  <a:rPr lang="zh-CN" altLang="en-US" sz="2000" dirty="0">
                    <a:latin typeface="Cambria Math" panose="02040503050406030204" pitchFamily="18" charset="0"/>
                    <a:ea typeface="华文细黑" panose="02010600040101010101" pitchFamily="2" charset="-122"/>
                  </a:rPr>
                  <a:t>为结构中总的单元数。双向设计变量</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b="0" i="1">
                            <a:latin typeface="Cambria Math" panose="02040503050406030204" pitchFamily="18" charset="0"/>
                            <a:ea typeface="华文细黑" panose="02010600040101010101" pitchFamily="2" charset="-122"/>
                          </a:rPr>
                          <m:t>𝑥</m:t>
                        </m:r>
                      </m:e>
                      <m:sub>
                        <m:r>
                          <a:rPr lang="en-US" altLang="zh-CN" sz="2000" b="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，表示某一个单元的密度，最小值</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en-US" altLang="zh-CN" sz="2000" b="0" i="1">
                            <a:latin typeface="Cambria Math" panose="02040503050406030204" pitchFamily="18" charset="0"/>
                            <a:ea typeface="华文细黑" panose="02010600040101010101" pitchFamily="2" charset="-122"/>
                          </a:rPr>
                          <m:t>𝑥</m:t>
                        </m:r>
                      </m:e>
                      <m:sub>
                        <m:r>
                          <a:rPr lang="en-US" altLang="zh-CN" sz="2000" b="0" i="1">
                            <a:latin typeface="Cambria Math" panose="02040503050406030204" pitchFamily="18" charset="0"/>
                            <a:ea typeface="华文细黑" panose="02010600040101010101" pitchFamily="2" charset="-122"/>
                          </a:rPr>
                          <m:t>𝑚𝑖𝑛</m:t>
                        </m:r>
                      </m:sub>
                    </m:sSub>
                    <m:r>
                      <a:rPr lang="en-US" altLang="zh-CN" sz="2000" b="0">
                        <a:latin typeface="Cambria Math" panose="02040503050406030204" pitchFamily="18" charset="0"/>
                        <a:ea typeface="华文细黑" panose="02010600040101010101" pitchFamily="2" charset="-122"/>
                      </a:rPr>
                      <m:t> </m:t>
                    </m:r>
                  </m:oMath>
                </a14:m>
                <a:r>
                  <a:rPr lang="en-US" altLang="zh-CN" sz="2000" dirty="0">
                    <a:latin typeface="Cambria Math" panose="02040503050406030204" pitchFamily="18" charset="0"/>
                    <a:ea typeface="华文细黑" panose="02010600040101010101" pitchFamily="2" charset="-122"/>
                  </a:rPr>
                  <a:t>(</a:t>
                </a:r>
                <a:r>
                  <a:rPr lang="zh-CN" altLang="en-US" sz="2000" dirty="0">
                    <a:latin typeface="Cambria Math" panose="02040503050406030204" pitchFamily="18" charset="0"/>
                    <a:ea typeface="华文细黑" panose="02010600040101010101" pitchFamily="2" charset="-122"/>
                  </a:rPr>
                  <a:t>比如</a:t>
                </a:r>
                <a:r>
                  <a:rPr lang="en-US" altLang="zh-CN" sz="2000" dirty="0">
                    <a:latin typeface="Cambria Math" panose="02040503050406030204" pitchFamily="18" charset="0"/>
                    <a:ea typeface="华文细黑" panose="02010600040101010101" pitchFamily="2" charset="-122"/>
                  </a:rPr>
                  <a:t>10e-6)</a:t>
                </a:r>
                <a:r>
                  <a:rPr lang="zh-CN" altLang="en-US" sz="2000" dirty="0">
                    <a:latin typeface="Cambria Math" panose="02040503050406030204" pitchFamily="18" charset="0"/>
                    <a:ea typeface="华文细黑" panose="02010600040101010101" pitchFamily="2" charset="-122"/>
                  </a:rPr>
                  <a:t>用来指示某一单元为空。</a:t>
                </a:r>
                <a:r>
                  <a:rPr lang="zh-CN" altLang="en-US" dirty="0">
                    <a:latin typeface="Cambria Math" panose="02040503050406030204" pitchFamily="18" charset="0"/>
                    <a:ea typeface="华文细黑" panose="02010600040101010101" pitchFamily="2" charset="-122"/>
                  </a:rPr>
                  <a:t/>
                </a:r>
                <a:br>
                  <a:rPr lang="zh-CN" altLang="en-US" dirty="0">
                    <a:latin typeface="Cambria Math" panose="02040503050406030204" pitchFamily="18" charset="0"/>
                    <a:ea typeface="华文细黑" panose="02010600040101010101" pitchFamily="2" charset="-122"/>
                  </a:rPr>
                </a:br>
                <a:endParaRPr lang="en-US" altLang="zh-CN" dirty="0">
                  <a:latin typeface="Cambria Math" panose="02040503050406030204" pitchFamily="18" charset="0"/>
                  <a:ea typeface="华文细黑"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7</a:t>
            </a:fld>
            <a:endParaRPr lang="zh-CN" altLang="en-US"/>
          </a:p>
        </p:txBody>
      </p:sp>
    </p:spTree>
    <p:extLst>
      <p:ext uri="{BB962C8B-B14F-4D97-AF65-F5344CB8AC3E}">
        <p14:creationId xmlns:p14="http://schemas.microsoft.com/office/powerpoint/2010/main" val="3580323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vert="horz" lIns="91440" tIns="45720" rIns="91440" bIns="45720" rtlCol="0" anchor="ct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敏度推导</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228282"/>
                <a:ext cx="7886700" cy="5493194"/>
              </a:xfrm>
            </p:spPr>
            <p:txBody>
              <a:bodyPr>
                <a:normAutofit fontScale="25000" lnSpcReduction="20000"/>
              </a:bodyPr>
              <a:lstStyle/>
              <a:p>
                <a:pPr marL="0" indent="457200">
                  <a:lnSpc>
                    <a:spcPct val="120000"/>
                  </a:lnSpc>
                  <a:buNone/>
                </a:pPr>
                <a:r>
                  <a:rPr lang="zh-CN" altLang="en-US" sz="8000" dirty="0" smtClean="0">
                    <a:latin typeface="华文细黑" panose="02010600040101010101" pitchFamily="2" charset="-122"/>
                    <a:ea typeface="华文细黑" panose="02010600040101010101" pitchFamily="2" charset="-122"/>
                  </a:rPr>
                  <a:t>我们设定一个变量</a:t>
                </a:r>
                <a14:m>
                  <m:oMath xmlns:m="http://schemas.openxmlformats.org/officeDocument/2006/math">
                    <m:sSub>
                      <m:sSubPr>
                        <m:ctrlPr>
                          <a:rPr lang="en-US" altLang="zh-CN" sz="8000" i="1">
                            <a:latin typeface="Cambria Math" panose="02040503050406030204" pitchFamily="18" charset="0"/>
                            <a:ea typeface="华文细黑" panose="02010600040101010101" pitchFamily="2" charset="-122"/>
                          </a:rPr>
                        </m:ctrlPr>
                      </m:sSubPr>
                      <m:e>
                        <m:r>
                          <a:rPr lang="en-US" altLang="zh-CN" sz="8000" i="1" smtClean="0">
                            <a:latin typeface="Cambria Math" panose="02040503050406030204" pitchFamily="18" charset="0"/>
                            <a:ea typeface="华文细黑" panose="02010600040101010101" pitchFamily="2" charset="-122"/>
                          </a:rPr>
                          <m:t>𝑥</m:t>
                        </m:r>
                      </m:e>
                      <m:sub>
                        <m:r>
                          <a:rPr lang="en-US" altLang="zh-CN" sz="8000" i="1">
                            <a:latin typeface="Cambria Math" panose="02040503050406030204" pitchFamily="18" charset="0"/>
                            <a:ea typeface="华文细黑" panose="02010600040101010101" pitchFamily="2" charset="-122"/>
                          </a:rPr>
                          <m:t>𝑖</m:t>
                        </m:r>
                      </m:sub>
                    </m:sSub>
                  </m:oMath>
                </a14:m>
                <a:r>
                  <a:rPr lang="zh-CN" altLang="en-US" sz="8000" dirty="0" smtClean="0">
                    <a:latin typeface="华文细黑" panose="02010600040101010101" pitchFamily="2" charset="-122"/>
                    <a:ea typeface="华文细黑" panose="02010600040101010101" pitchFamily="2" charset="-122"/>
                  </a:rPr>
                  <a:t>，</a:t>
                </a:r>
                <a14:m>
                  <m:oMath xmlns:m="http://schemas.openxmlformats.org/officeDocument/2006/math">
                    <m:r>
                      <a:rPr lang="zh-CN" altLang="en-US" sz="8000" i="1">
                        <a:latin typeface="Cambria Math" panose="02040503050406030204" pitchFamily="18" charset="0"/>
                        <a:ea typeface="华文细黑" panose="02010600040101010101" pitchFamily="2" charset="-122"/>
                      </a:rPr>
                      <m:t>并且</m:t>
                    </m:r>
                  </m:oMath>
                </a14:m>
                <a:r>
                  <a:rPr lang="zh-CN" altLang="en-US" sz="8000" dirty="0" smtClean="0">
                    <a:latin typeface="华文细黑" panose="02010600040101010101" pitchFamily="2" charset="-122"/>
                    <a:ea typeface="华文细黑" panose="02010600040101010101" pitchFamily="2" charset="-122"/>
                  </a:rPr>
                  <a:t>将材料属性表示为</a:t>
                </a:r>
                <a14:m>
                  <m:oMath xmlns:m="http://schemas.openxmlformats.org/officeDocument/2006/math">
                    <m:sSub>
                      <m:sSubPr>
                        <m:ctrlPr>
                          <a:rPr lang="en-US" altLang="zh-CN" sz="8000" i="1">
                            <a:latin typeface="Cambria Math" panose="02040503050406030204" pitchFamily="18" charset="0"/>
                            <a:ea typeface="华文细黑" panose="02010600040101010101" pitchFamily="2" charset="-122"/>
                          </a:rPr>
                        </m:ctrlPr>
                      </m:sSubPr>
                      <m:e>
                        <m:r>
                          <a:rPr lang="en-US" altLang="zh-CN" sz="8000" i="1">
                            <a:latin typeface="Cambria Math" panose="02040503050406030204" pitchFamily="18" charset="0"/>
                            <a:ea typeface="华文细黑" panose="02010600040101010101" pitchFamily="2" charset="-122"/>
                          </a:rPr>
                          <m:t>𝑥</m:t>
                        </m:r>
                      </m:e>
                      <m:sub>
                        <m:r>
                          <a:rPr lang="en-US" altLang="zh-CN" sz="8000" i="1">
                            <a:latin typeface="Cambria Math" panose="02040503050406030204" pitchFamily="18" charset="0"/>
                            <a:ea typeface="华文细黑" panose="02010600040101010101" pitchFamily="2" charset="-122"/>
                          </a:rPr>
                          <m:t>𝑖</m:t>
                        </m:r>
                      </m:sub>
                    </m:sSub>
                  </m:oMath>
                </a14:m>
                <a:r>
                  <a:rPr lang="zh-CN" altLang="en-US" sz="8000" dirty="0" smtClean="0">
                    <a:latin typeface="华文细黑" panose="02010600040101010101" pitchFamily="2" charset="-122"/>
                    <a:ea typeface="华文细黑" panose="02010600040101010101" pitchFamily="2" charset="-122"/>
                  </a:rPr>
                  <a:t>的函数</a:t>
                </a:r>
                <a:endParaRPr lang="en-US" altLang="zh-CN" sz="8000" baseline="-25000" dirty="0" smtClean="0">
                  <a:latin typeface="华文细黑" panose="02010600040101010101" pitchFamily="2" charset="-122"/>
                  <a:ea typeface="华文细黑" panose="02010600040101010101" pitchFamily="2" charset="-122"/>
                </a:endParaRPr>
              </a:p>
              <a:p>
                <a:pPr marL="446088" indent="457200" algn="ctr">
                  <a:lnSpc>
                    <a:spcPct val="120000"/>
                  </a:lnSpc>
                  <a:buNone/>
                </a:pPr>
                <a14:m>
                  <m:oMathPara xmlns:m="http://schemas.openxmlformats.org/officeDocument/2006/math">
                    <m:oMathParaPr>
                      <m:jc m:val="left"/>
                    </m:oMathParaPr>
                    <m:oMath xmlns:m="http://schemas.openxmlformats.org/officeDocument/2006/math">
                      <m:r>
                        <a:rPr lang="el-GR" altLang="zh-CN" sz="8000" i="1" dirty="0" smtClean="0">
                          <a:solidFill>
                            <a:schemeClr val="accent2">
                              <a:lumMod val="75000"/>
                            </a:schemeClr>
                          </a:solidFill>
                          <a:latin typeface="Cambria Math" panose="02040503050406030204" pitchFamily="18" charset="0"/>
                          <a:ea typeface="Cambria Math" panose="02040503050406030204" pitchFamily="18" charset="0"/>
                        </a:rPr>
                        <m:t>𝜌</m:t>
                      </m:r>
                      <m: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t>)</m:t>
                      </m:r>
                      <m:r>
                        <m:rPr>
                          <m:nor/>
                        </m:rPr>
                        <a:rPr lang="en-US" altLang="zh-CN" sz="8000" i="0" dirty="0"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sSup>
                        <m:sSupPr>
                          <m:ctrlPr>
                            <a:rPr lang="el-GR" altLang="zh-CN" sz="8000"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l-GR" altLang="zh-CN" sz="8000" i="1" dirty="0">
                              <a:solidFill>
                                <a:schemeClr val="accent2">
                                  <a:lumMod val="75000"/>
                                </a:schemeClr>
                              </a:solidFill>
                              <a:latin typeface="Cambria Math" panose="02040503050406030204" pitchFamily="18" charset="0"/>
                              <a:ea typeface="Cambria Math" panose="02040503050406030204" pitchFamily="18" charset="0"/>
                            </a:rPr>
                            <m:t>𝜌</m:t>
                          </m:r>
                        </m:e>
                        <m:sup>
                          <m: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t>1</m:t>
                          </m:r>
                        </m:sup>
                      </m:sSup>
                    </m:oMath>
                  </m:oMathPara>
                </a14:m>
                <a:endParaRPr lang="en-US" altLang="zh-CN" sz="8000" i="1" dirty="0" smtClean="0">
                  <a:solidFill>
                    <a:schemeClr val="accent2">
                      <a:lumMod val="75000"/>
                    </a:schemeClr>
                  </a:solidFill>
                  <a:latin typeface="Cambria Math" panose="02040503050406030204" pitchFamily="18" charset="0"/>
                  <a:ea typeface="Cambria Math" panose="02040503050406030204" pitchFamily="18" charset="0"/>
                </a:endParaRPr>
              </a:p>
              <a:p>
                <a:pPr marL="446088" indent="457200" algn="ctr">
                  <a:lnSpc>
                    <a:spcPct val="120000"/>
                  </a:lnSpc>
                  <a:buNone/>
                </a:pPr>
                <a14:m>
                  <m:oMathPara xmlns:m="http://schemas.openxmlformats.org/officeDocument/2006/math">
                    <m:oMathParaPr>
                      <m:jc m:val="left"/>
                    </m:oMathParaPr>
                    <m:oMath xmlns:m="http://schemas.openxmlformats.org/officeDocument/2006/math">
                      <m: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t>𝐸</m:t>
                      </m:r>
                      <m:d>
                        <m:dPr>
                          <m:ctrlPr>
                            <a:rPr lang="en-US" altLang="zh-CN" sz="8000" i="1" dirty="0">
                              <a:solidFill>
                                <a:schemeClr val="accent2">
                                  <a:lumMod val="75000"/>
                                </a:schemeClr>
                              </a:solidFill>
                              <a:latin typeface="Cambria Math" panose="02040503050406030204" pitchFamily="18" charset="0"/>
                              <a:ea typeface="Cambria Math" panose="02040503050406030204" pitchFamily="18" charset="0"/>
                            </a:rPr>
                          </m:ctrlPr>
                        </m:dPr>
                        <m:e>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e>
                      </m:d>
                      <m:r>
                        <m:rPr>
                          <m:nor/>
                        </m:rPr>
                        <a:rPr lang="en-US" altLang="zh-CN" sz="8000" dirty="0">
                          <a:solidFill>
                            <a:schemeClr val="accent2">
                              <a:lumMod val="75000"/>
                            </a:schemeClr>
                          </a:solidFill>
                          <a:latin typeface="Cambria Math" panose="02040503050406030204" pitchFamily="18" charset="0"/>
                          <a:ea typeface="Cambria Math" panose="02040503050406030204" pitchFamily="18" charset="0"/>
                        </a:rPr>
                        <m:t>=</m:t>
                      </m:r>
                      <m:d>
                        <m:dPr>
                          <m:begChr m:val="["/>
                          <m:endChr m:val="]"/>
                          <m:ctrlP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ctrlPr>
                        </m:dPr>
                        <m:e>
                          <m:f>
                            <m:fPr>
                              <m:ctrlPr>
                                <a:rPr lang="en-US" altLang="zh-CN" sz="8000" i="1" dirty="0" smtClean="0">
                                  <a:solidFill>
                                    <a:schemeClr val="accent2">
                                      <a:lumMod val="75000"/>
                                    </a:schemeClr>
                                  </a:solidFill>
                                  <a:latin typeface="Cambria Math" panose="02040503050406030204" pitchFamily="18" charset="0"/>
                                  <a:ea typeface="Cambria Math" panose="02040503050406030204" pitchFamily="18" charset="0"/>
                                </a:rPr>
                              </m:ctrlPr>
                            </m:fPr>
                            <m:num>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Sub>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m:t>
                              </m:r>
                              <m:sSubSup>
                                <m:sSubSup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up>
                                  <m:r>
                                    <a:rPr lang="en-US" altLang="zh-CN" sz="8000" i="1">
                                      <a:solidFill>
                                        <a:schemeClr val="accent2">
                                          <a:lumMod val="75000"/>
                                        </a:schemeClr>
                                      </a:solidFill>
                                      <a:latin typeface="Cambria Math" panose="02040503050406030204" pitchFamily="18" charset="0"/>
                                      <a:ea typeface="华文细黑" panose="02010600040101010101" pitchFamily="2" charset="-122"/>
                                    </a:rPr>
                                    <m:t>𝑝</m:t>
                                  </m:r>
                                </m:sup>
                              </m:sSubSup>
                            </m:num>
                            <m:den>
                              <m:r>
                                <a:rPr lang="en-US" altLang="zh-CN" sz="8000" i="1">
                                  <a:solidFill>
                                    <a:schemeClr val="accent2">
                                      <a:lumMod val="75000"/>
                                    </a:schemeClr>
                                  </a:solidFill>
                                  <a:latin typeface="Cambria Math" panose="02040503050406030204" pitchFamily="18" charset="0"/>
                                  <a:ea typeface="华文细黑" panose="02010600040101010101" pitchFamily="2" charset="-122"/>
                                </a:rPr>
                                <m:t>1</m:t>
                              </m:r>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m:t>
                              </m:r>
                              <m:sSubSup>
                                <m:sSubSup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up>
                                  <m:r>
                                    <a:rPr lang="en-US" altLang="zh-CN" sz="8000" i="1">
                                      <a:solidFill>
                                        <a:schemeClr val="accent2">
                                          <a:lumMod val="75000"/>
                                        </a:schemeClr>
                                      </a:solidFill>
                                      <a:latin typeface="Cambria Math" panose="02040503050406030204" pitchFamily="18" charset="0"/>
                                      <a:ea typeface="华文细黑" panose="02010600040101010101" pitchFamily="2" charset="-122"/>
                                    </a:rPr>
                                    <m:t>𝑝</m:t>
                                  </m:r>
                                </m:sup>
                              </m:sSubSup>
                            </m:den>
                          </m:f>
                          <m:d>
                            <m:dPr>
                              <m:ctrlP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ctrlPr>
                            </m:dPr>
                            <m:e>
                              <m:r>
                                <a:rPr lang="en-US" altLang="zh-CN" sz="8000" i="1">
                                  <a:solidFill>
                                    <a:schemeClr val="accent2">
                                      <a:lumMod val="75000"/>
                                    </a:schemeClr>
                                  </a:solidFill>
                                  <a:latin typeface="Cambria Math" panose="02040503050406030204" pitchFamily="18" charset="0"/>
                                  <a:ea typeface="华文细黑" panose="02010600040101010101" pitchFamily="2" charset="-122"/>
                                </a:rPr>
                                <m:t>1−</m:t>
                              </m:r>
                              <m:sSup>
                                <m:sSupPr>
                                  <m:ctrlPr>
                                    <a:rPr lang="el-GR" altLang="zh-CN" sz="8000" i="1" dirty="0">
                                      <a:solidFill>
                                        <a:schemeClr val="accent2">
                                          <a:lumMod val="75000"/>
                                        </a:schemeClr>
                                      </a:solidFill>
                                      <a:latin typeface="Cambria Math" panose="02040503050406030204" pitchFamily="18" charset="0"/>
                                      <a:ea typeface="Cambria Math" panose="02040503050406030204" pitchFamily="18" charset="0"/>
                                    </a:rPr>
                                  </m:ctrlPr>
                                </m:sSupPr>
                                <m:e>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e>
                                <m:sup>
                                  <m:r>
                                    <a:rPr lang="en-US" altLang="zh-CN" sz="8000" i="1" dirty="0">
                                      <a:solidFill>
                                        <a:schemeClr val="accent2">
                                          <a:lumMod val="75000"/>
                                        </a:schemeClr>
                                      </a:solidFill>
                                      <a:latin typeface="Cambria Math" panose="02040503050406030204" pitchFamily="18" charset="0"/>
                                      <a:ea typeface="Cambria Math" panose="02040503050406030204" pitchFamily="18" charset="0"/>
                                    </a:rPr>
                                    <m:t>𝑝</m:t>
                                  </m:r>
                                </m:sup>
                              </m:sSup>
                            </m:e>
                          </m:d>
                          <m:r>
                            <a:rPr lang="en-US" altLang="zh-CN" sz="8000" i="1" dirty="0">
                              <a:solidFill>
                                <a:schemeClr val="accent2">
                                  <a:lumMod val="75000"/>
                                </a:schemeClr>
                              </a:solidFill>
                              <a:latin typeface="Cambria Math" panose="02040503050406030204" pitchFamily="18" charset="0"/>
                              <a:ea typeface="Cambria Math" panose="02040503050406030204" pitchFamily="18" charset="0"/>
                            </a:rPr>
                            <m:t>+</m:t>
                          </m:r>
                          <m:sSup>
                            <m:sSupPr>
                              <m:ctrlPr>
                                <a:rPr lang="el-GR" altLang="zh-CN" sz="8000" i="1" dirty="0">
                                  <a:solidFill>
                                    <a:schemeClr val="accent2">
                                      <a:lumMod val="75000"/>
                                    </a:schemeClr>
                                  </a:solidFill>
                                  <a:latin typeface="Cambria Math" panose="02040503050406030204" pitchFamily="18" charset="0"/>
                                  <a:ea typeface="Cambria Math" panose="02040503050406030204" pitchFamily="18" charset="0"/>
                                </a:rPr>
                              </m:ctrlPr>
                            </m:sSupPr>
                            <m:e>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e>
                            <m:sup>
                              <m:r>
                                <a:rPr lang="en-US" altLang="zh-CN" sz="8000" i="1" dirty="0">
                                  <a:solidFill>
                                    <a:schemeClr val="accent2">
                                      <a:lumMod val="75000"/>
                                    </a:schemeClr>
                                  </a:solidFill>
                                  <a:latin typeface="Cambria Math" panose="02040503050406030204" pitchFamily="18" charset="0"/>
                                  <a:ea typeface="Cambria Math" panose="02040503050406030204" pitchFamily="18" charset="0"/>
                                </a:rPr>
                                <m:t>𝑝</m:t>
                              </m:r>
                            </m:sup>
                          </m:sSup>
                        </m:e>
                      </m:d>
                      <m:sSup>
                        <m:sSupPr>
                          <m:ctrlP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ctrlPr>
                        </m:sSupPr>
                        <m:e>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𝐸</m:t>
                          </m:r>
                        </m:e>
                        <m:sup>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1</m:t>
                          </m:r>
                        </m:sup>
                      </m:sSup>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   (0</m:t>
                      </m:r>
                      <m:r>
                        <a:rPr lang="en-US" altLang="zh-CN" sz="8000" i="1">
                          <a:solidFill>
                            <a:schemeClr val="accent2">
                              <a:lumMod val="75000"/>
                            </a:schemeClr>
                          </a:solidFill>
                          <a:latin typeface="Cambria Math" panose="02040503050406030204" pitchFamily="18" charset="0"/>
                          <a:ea typeface="Cambria Math" panose="02040503050406030204" pitchFamily="18" charset="0"/>
                        </a:rPr>
                        <m:t>&lt;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Sub>
                      <m:r>
                        <a:rPr lang="en-US" altLang="zh-CN" sz="8000" i="1"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r>
                        <a:rPr lang="en-US" altLang="zh-CN" sz="8000" i="1" smtClean="0">
                          <a:solidFill>
                            <a:schemeClr val="accent2">
                              <a:lumMod val="75000"/>
                            </a:schemeClr>
                          </a:solidFill>
                          <a:latin typeface="Cambria Math" panose="02040503050406030204" pitchFamily="18" charset="0"/>
                          <a:ea typeface="Cambria Math" panose="02040503050406030204" pitchFamily="18" charset="0"/>
                        </a:rPr>
                        <m:t>≤1</m:t>
                      </m:r>
                      <m:r>
                        <a:rPr lang="en-US" altLang="zh-CN" sz="8000" i="1" smtClean="0">
                          <a:solidFill>
                            <a:schemeClr val="accent2">
                              <a:lumMod val="75000"/>
                            </a:schemeClr>
                          </a:solidFill>
                          <a:latin typeface="Cambria Math" panose="02040503050406030204" pitchFamily="18" charset="0"/>
                          <a:ea typeface="华文细黑" panose="02010600040101010101" pitchFamily="2" charset="-122"/>
                        </a:rPr>
                        <m:t>)</m:t>
                      </m:r>
                    </m:oMath>
                  </m:oMathPara>
                </a14:m>
                <a:endParaRPr lang="en-US" altLang="zh-CN" sz="8000" i="1" dirty="0" smtClean="0">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20000"/>
                  </a:lnSpc>
                  <a:buNone/>
                </a:pPr>
                <a:r>
                  <a:rPr lang="zh-CN" altLang="en-US" sz="8000" dirty="0">
                    <a:latin typeface="华文细黑" panose="02010600040101010101" pitchFamily="2" charset="-122"/>
                    <a:ea typeface="华文细黑" panose="02010600040101010101" pitchFamily="2" charset="-122"/>
                  </a:rPr>
                  <a:t>这样就可以对整体刚度矩阵和整体质量矩阵对</a:t>
                </a:r>
                <a14:m>
                  <m:oMath xmlns:m="http://schemas.openxmlformats.org/officeDocument/2006/math">
                    <m:sSub>
                      <m:sSubPr>
                        <m:ctrlPr>
                          <a:rPr lang="en-US" altLang="zh-CN" sz="8000" i="1">
                            <a:latin typeface="Cambria Math" panose="02040503050406030204" pitchFamily="18" charset="0"/>
                            <a:ea typeface="华文细黑" panose="02010600040101010101" pitchFamily="2" charset="-122"/>
                          </a:rPr>
                        </m:ctrlPr>
                      </m:sSubPr>
                      <m:e>
                        <m:r>
                          <a:rPr lang="en-US" altLang="zh-CN" sz="8000">
                            <a:latin typeface="Cambria Math" panose="02040503050406030204" pitchFamily="18" charset="0"/>
                            <a:ea typeface="华文细黑" panose="02010600040101010101" pitchFamily="2" charset="-122"/>
                          </a:rPr>
                          <m:t>𝑥</m:t>
                        </m:r>
                      </m:e>
                      <m:sub>
                        <m:r>
                          <a:rPr lang="en-US" altLang="zh-CN" sz="8000">
                            <a:latin typeface="Cambria Math" panose="02040503050406030204" pitchFamily="18" charset="0"/>
                            <a:ea typeface="华文细黑" panose="02010600040101010101" pitchFamily="2" charset="-122"/>
                          </a:rPr>
                          <m:t>𝑖</m:t>
                        </m:r>
                      </m:sub>
                    </m:sSub>
                  </m:oMath>
                </a14:m>
                <a:r>
                  <a:rPr lang="zh-CN" altLang="en-US" sz="8000" dirty="0">
                    <a:latin typeface="华文细黑" panose="02010600040101010101" pitchFamily="2" charset="-122"/>
                    <a:ea typeface="华文细黑" panose="02010600040101010101" pitchFamily="2" charset="-122"/>
                  </a:rPr>
                  <a:t>求其偏导数：</a:t>
                </a:r>
                <a:endParaRPr lang="en-US" altLang="zh-CN" sz="8000" dirty="0">
                  <a:latin typeface="华文细黑" panose="02010600040101010101" pitchFamily="2" charset="-122"/>
                  <a:ea typeface="华文细黑" panose="02010600040101010101" pitchFamily="2" charset="-122"/>
                </a:endParaRPr>
              </a:p>
              <a:p>
                <a:pPr marL="446088" indent="457200">
                  <a:lnSpc>
                    <a:spcPct val="120000"/>
                  </a:lnSpc>
                  <a:buNone/>
                </a:pPr>
                <a14:m>
                  <m:oMathPara xmlns:m="http://schemas.openxmlformats.org/officeDocument/2006/math">
                    <m:oMathParaPr>
                      <m:jc m:val="left"/>
                    </m:oMathParaPr>
                    <m:oMath xmlns:m="http://schemas.openxmlformats.org/officeDocument/2006/math">
                      <m:f>
                        <m:fPr>
                          <m:ctrlPr>
                            <a:rPr lang="en-US" altLang="zh-CN" sz="8000" b="1" i="1" smtClean="0">
                              <a:solidFill>
                                <a:schemeClr val="accent2">
                                  <a:lumMod val="75000"/>
                                </a:schemeClr>
                              </a:solidFill>
                              <a:latin typeface="Cambria Math" panose="02040503050406030204" pitchFamily="18" charset="0"/>
                            </a:rPr>
                          </m:ctrlPr>
                        </m:fPr>
                        <m:num>
                          <m:r>
                            <a:rPr lang="en-US" altLang="zh-CN" sz="8000" i="1" smtClean="0">
                              <a:solidFill>
                                <a:schemeClr val="accent2">
                                  <a:lumMod val="75000"/>
                                </a:schemeClr>
                              </a:solidFill>
                              <a:latin typeface="Cambria Math" panose="02040503050406030204" pitchFamily="18" charset="0"/>
                            </a:rPr>
                            <m:t>𝜕</m:t>
                          </m:r>
                          <m:r>
                            <a:rPr lang="en-US" altLang="zh-CN" sz="8000" b="1" i="0" smtClean="0">
                              <a:solidFill>
                                <a:schemeClr val="accent2">
                                  <a:lumMod val="75000"/>
                                </a:schemeClr>
                              </a:solidFill>
                              <a:latin typeface="Cambria Math" panose="02040503050406030204" pitchFamily="18" charset="0"/>
                            </a:rPr>
                            <m:t>𝐌</m:t>
                          </m:r>
                        </m:num>
                        <m:den>
                          <m:r>
                            <a:rPr lang="en-US" altLang="zh-CN" sz="8000" i="1" smtClean="0">
                              <a:solidFill>
                                <a:schemeClr val="accent2">
                                  <a:lumMod val="75000"/>
                                </a:schemeClr>
                              </a:solidFill>
                              <a:latin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den>
                      </m:f>
                      <m:r>
                        <a:rPr lang="en-US" altLang="zh-CN" sz="8000" b="0" i="1" smtClean="0">
                          <a:solidFill>
                            <a:schemeClr val="accent2">
                              <a:lumMod val="75000"/>
                            </a:schemeClr>
                          </a:solidFill>
                          <a:latin typeface="Cambria Math" panose="02040503050406030204" pitchFamily="18" charset="0"/>
                        </a:rPr>
                        <m:t>=</m:t>
                      </m:r>
                      <m:sSubSup>
                        <m:sSubSupPr>
                          <m:ctrlPr>
                            <a:rPr lang="en-US" altLang="zh-CN" sz="8000" b="0" i="1" smtClean="0">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8000" b="1">
                              <a:solidFill>
                                <a:schemeClr val="accent2">
                                  <a:lumMod val="75000"/>
                                </a:schemeClr>
                              </a:solidFill>
                              <a:latin typeface="Cambria Math" panose="02040503050406030204" pitchFamily="18" charset="0"/>
                            </a:rPr>
                            <m:t>𝐌</m:t>
                          </m:r>
                        </m:e>
                        <m:sub>
                          <m:r>
                            <a:rPr lang="en-US" altLang="zh-CN" sz="8000" b="0" i="1" smtClean="0">
                              <a:solidFill>
                                <a:schemeClr val="accent2">
                                  <a:lumMod val="75000"/>
                                </a:schemeClr>
                              </a:solidFill>
                              <a:latin typeface="Cambria Math" panose="02040503050406030204" pitchFamily="18" charset="0"/>
                            </a:rPr>
                            <m:t>𝑖</m:t>
                          </m:r>
                        </m:sub>
                        <m:sup>
                          <m:r>
                            <a:rPr lang="en-US" altLang="zh-CN" sz="8000" b="0" i="1" smtClean="0">
                              <a:solidFill>
                                <a:schemeClr val="accent2">
                                  <a:lumMod val="75000"/>
                                </a:schemeClr>
                              </a:solidFill>
                              <a:latin typeface="Cambria Math" panose="02040503050406030204" pitchFamily="18" charset="0"/>
                            </a:rPr>
                            <m:t>1</m:t>
                          </m:r>
                        </m:sup>
                      </m:sSubSup>
                      <m:r>
                        <a:rPr lang="en-US" altLang="zh-CN" sz="8000" b="0" i="1" smtClean="0">
                          <a:solidFill>
                            <a:schemeClr val="accent2">
                              <a:lumMod val="75000"/>
                            </a:schemeClr>
                          </a:solidFill>
                          <a:latin typeface="Cambria Math" panose="02040503050406030204" pitchFamily="18" charset="0"/>
                        </a:rPr>
                        <m:t>   (1)</m:t>
                      </m:r>
                    </m:oMath>
                  </m:oMathPara>
                </a14:m>
                <a:endParaRPr lang="en-US" altLang="zh-CN" sz="8000" b="0" dirty="0" smtClean="0">
                  <a:solidFill>
                    <a:schemeClr val="accent2">
                      <a:lumMod val="75000"/>
                    </a:schemeClr>
                  </a:solidFill>
                </a:endParaRPr>
              </a:p>
              <a:p>
                <a:pPr marL="446088" indent="457200">
                  <a:lnSpc>
                    <a:spcPct val="120000"/>
                  </a:lnSpc>
                  <a:buNone/>
                </a:pPr>
                <a14:m>
                  <m:oMathPara xmlns:m="http://schemas.openxmlformats.org/officeDocument/2006/math">
                    <m:oMathParaPr>
                      <m:jc m:val="left"/>
                    </m:oMathParaPr>
                    <m:oMath xmlns:m="http://schemas.openxmlformats.org/officeDocument/2006/math">
                      <m:f>
                        <m:fPr>
                          <m:ctrlPr>
                            <a:rPr lang="en-US" altLang="zh-CN" sz="8000" i="1">
                              <a:solidFill>
                                <a:schemeClr val="accent2">
                                  <a:lumMod val="75000"/>
                                </a:schemeClr>
                              </a:solidFill>
                              <a:latin typeface="Cambria Math" panose="02040503050406030204" pitchFamily="18" charset="0"/>
                            </a:rPr>
                          </m:ctrlPr>
                        </m:fPr>
                        <m:num>
                          <m:r>
                            <a:rPr lang="en-US" altLang="zh-CN" sz="8000" i="1">
                              <a:solidFill>
                                <a:schemeClr val="accent2">
                                  <a:lumMod val="75000"/>
                                </a:schemeClr>
                              </a:solidFill>
                              <a:latin typeface="Cambria Math" panose="02040503050406030204" pitchFamily="18" charset="0"/>
                            </a:rPr>
                            <m:t>𝜕</m:t>
                          </m:r>
                          <m:r>
                            <a:rPr lang="en-US" altLang="zh-CN" sz="8000" b="1">
                              <a:solidFill>
                                <a:schemeClr val="accent2">
                                  <a:lumMod val="75000"/>
                                </a:schemeClr>
                              </a:solidFill>
                              <a:latin typeface="Cambria Math" panose="02040503050406030204" pitchFamily="18" charset="0"/>
                            </a:rPr>
                            <m:t>𝐊</m:t>
                          </m:r>
                        </m:num>
                        <m:den>
                          <m:r>
                            <a:rPr lang="en-US" altLang="zh-CN" sz="8000" i="1">
                              <a:solidFill>
                                <a:schemeClr val="accent2">
                                  <a:lumMod val="75000"/>
                                </a:schemeClr>
                              </a:solidFill>
                              <a:latin typeface="Cambria Math" panose="02040503050406030204" pitchFamily="18" charset="0"/>
                            </a:rPr>
                            <m:t>𝜕</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den>
                      </m:f>
                      <m:r>
                        <a:rPr lang="en-US" altLang="zh-CN" sz="8000" i="1">
                          <a:solidFill>
                            <a:schemeClr val="accent2">
                              <a:lumMod val="75000"/>
                            </a:schemeClr>
                          </a:solidFill>
                          <a:latin typeface="Cambria Math" panose="02040503050406030204" pitchFamily="18" charset="0"/>
                        </a:rPr>
                        <m:t>=</m:t>
                      </m:r>
                      <m:f>
                        <m:fPr>
                          <m:ctrlPr>
                            <a:rPr lang="en-US" altLang="zh-CN" sz="8000" i="1" dirty="0">
                              <a:solidFill>
                                <a:schemeClr val="accent2">
                                  <a:lumMod val="75000"/>
                                </a:schemeClr>
                              </a:solidFill>
                              <a:latin typeface="Cambria Math" panose="02040503050406030204" pitchFamily="18" charset="0"/>
                              <a:ea typeface="Cambria Math" panose="02040503050406030204" pitchFamily="18" charset="0"/>
                            </a:rPr>
                          </m:ctrlPr>
                        </m:fPr>
                        <m:num>
                          <m:r>
                            <a:rPr lang="en-US" altLang="zh-CN" sz="8000" i="1" dirty="0">
                              <a:solidFill>
                                <a:schemeClr val="accent2">
                                  <a:lumMod val="75000"/>
                                </a:schemeClr>
                              </a:solidFill>
                              <a:latin typeface="Cambria Math" panose="02040503050406030204" pitchFamily="18" charset="0"/>
                              <a:ea typeface="Cambria Math" panose="02040503050406030204" pitchFamily="18" charset="0"/>
                            </a:rPr>
                            <m:t>1−</m:t>
                          </m:r>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Sub>
                        </m:num>
                        <m:den>
                          <m:r>
                            <a:rPr lang="en-US" altLang="zh-CN" sz="8000" i="1">
                              <a:solidFill>
                                <a:schemeClr val="accent2">
                                  <a:lumMod val="75000"/>
                                </a:schemeClr>
                              </a:solidFill>
                              <a:latin typeface="Cambria Math" panose="02040503050406030204" pitchFamily="18" charset="0"/>
                              <a:ea typeface="华文细黑" panose="02010600040101010101" pitchFamily="2" charset="-122"/>
                            </a:rPr>
                            <m:t>1−</m:t>
                          </m:r>
                          <m:sSubSup>
                            <m:sSubSup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𝑚𝑖𝑛</m:t>
                              </m:r>
                            </m:sub>
                            <m:sup>
                              <m:r>
                                <a:rPr lang="en-US" altLang="zh-CN" sz="8000" i="1">
                                  <a:solidFill>
                                    <a:schemeClr val="accent2">
                                      <a:lumMod val="75000"/>
                                    </a:schemeClr>
                                  </a:solidFill>
                                  <a:latin typeface="Cambria Math" panose="02040503050406030204" pitchFamily="18" charset="0"/>
                                  <a:ea typeface="华文细黑" panose="02010600040101010101" pitchFamily="2" charset="-122"/>
                                </a:rPr>
                                <m:t>𝑝</m:t>
                              </m:r>
                            </m:sup>
                          </m:sSubSup>
                        </m:den>
                      </m:f>
                      <m:r>
                        <a:rPr lang="en-US" altLang="zh-CN" sz="8000" i="1">
                          <a:solidFill>
                            <a:schemeClr val="accent2">
                              <a:lumMod val="75000"/>
                            </a:schemeClr>
                          </a:solidFill>
                          <a:latin typeface="Cambria Math" panose="02040503050406030204" pitchFamily="18" charset="0"/>
                        </a:rPr>
                        <m:t>𝑝</m:t>
                      </m:r>
                      <m:sSup>
                        <m:sSupPr>
                          <m:ctrlPr>
                            <a:rPr lang="el-GR" altLang="zh-CN" sz="8000" i="1" dirty="0">
                              <a:solidFill>
                                <a:schemeClr val="accent2">
                                  <a:lumMod val="75000"/>
                                </a:schemeClr>
                              </a:solidFill>
                              <a:latin typeface="Cambria Math" panose="02040503050406030204" pitchFamily="18" charset="0"/>
                              <a:ea typeface="Cambria Math" panose="02040503050406030204" pitchFamily="18" charset="0"/>
                            </a:rPr>
                          </m:ctrlPr>
                        </m:sSupPr>
                        <m:e>
                          <m:sSub>
                            <m:sSubPr>
                              <m:ctrlPr>
                                <a:rPr lang="en-US" altLang="zh-CN" sz="8000"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8000" i="1">
                                  <a:solidFill>
                                    <a:schemeClr val="accent2">
                                      <a:lumMod val="75000"/>
                                    </a:schemeClr>
                                  </a:solidFill>
                                  <a:latin typeface="Cambria Math" panose="02040503050406030204" pitchFamily="18" charset="0"/>
                                  <a:ea typeface="华文细黑" panose="02010600040101010101" pitchFamily="2" charset="-122"/>
                                </a:rPr>
                                <m:t>𝑥</m:t>
                              </m:r>
                            </m:e>
                            <m:sub>
                              <m:r>
                                <a:rPr lang="en-US" altLang="zh-CN" sz="8000" i="1">
                                  <a:solidFill>
                                    <a:schemeClr val="accent2">
                                      <a:lumMod val="75000"/>
                                    </a:schemeClr>
                                  </a:solidFill>
                                  <a:latin typeface="Cambria Math" panose="02040503050406030204" pitchFamily="18" charset="0"/>
                                  <a:ea typeface="华文细黑" panose="02010600040101010101" pitchFamily="2" charset="-122"/>
                                </a:rPr>
                                <m:t>𝑖</m:t>
                              </m:r>
                            </m:sub>
                          </m:sSub>
                        </m:e>
                        <m:sup>
                          <m:r>
                            <a:rPr lang="en-US" altLang="zh-CN" sz="8000" i="1" dirty="0">
                              <a:solidFill>
                                <a:schemeClr val="accent2">
                                  <a:lumMod val="75000"/>
                                </a:schemeClr>
                              </a:solidFill>
                              <a:latin typeface="Cambria Math" panose="02040503050406030204" pitchFamily="18" charset="0"/>
                              <a:ea typeface="Cambria Math" panose="02040503050406030204" pitchFamily="18" charset="0"/>
                            </a:rPr>
                            <m:t>𝑝</m:t>
                          </m:r>
                          <m:r>
                            <a:rPr lang="en-US" altLang="zh-CN" sz="8000" i="1" dirty="0">
                              <a:solidFill>
                                <a:schemeClr val="accent2">
                                  <a:lumMod val="75000"/>
                                </a:schemeClr>
                              </a:solidFill>
                              <a:latin typeface="Cambria Math" panose="02040503050406030204" pitchFamily="18" charset="0"/>
                              <a:ea typeface="Cambria Math" panose="02040503050406030204" pitchFamily="18" charset="0"/>
                            </a:rPr>
                            <m:t>−1</m:t>
                          </m:r>
                        </m:sup>
                      </m:sSup>
                      <m:sSubSup>
                        <m:sSubSupPr>
                          <m:ctrlPr>
                            <a:rPr lang="en-US" altLang="zh-CN" sz="8000" i="1">
                              <a:solidFill>
                                <a:schemeClr val="accent2">
                                  <a:lumMod val="75000"/>
                                </a:schemeClr>
                              </a:solidFill>
                              <a:latin typeface="Cambria Math" panose="02040503050406030204" pitchFamily="18" charset="0"/>
                            </a:rPr>
                          </m:ctrlPr>
                        </m:sSubSupPr>
                        <m:e>
                          <m:r>
                            <a:rPr lang="en-US" altLang="zh-CN" sz="8000" b="1">
                              <a:solidFill>
                                <a:schemeClr val="accent2">
                                  <a:lumMod val="75000"/>
                                </a:schemeClr>
                              </a:solidFill>
                              <a:latin typeface="Cambria Math" panose="02040503050406030204" pitchFamily="18" charset="0"/>
                            </a:rPr>
                            <m:t>𝐊</m:t>
                          </m:r>
                        </m:e>
                        <m:sub>
                          <m:r>
                            <a:rPr lang="en-US" altLang="zh-CN" sz="8000" i="1">
                              <a:solidFill>
                                <a:schemeClr val="accent2">
                                  <a:lumMod val="75000"/>
                                </a:schemeClr>
                              </a:solidFill>
                              <a:latin typeface="Cambria Math" panose="02040503050406030204" pitchFamily="18" charset="0"/>
                            </a:rPr>
                            <m:t>𝑖</m:t>
                          </m:r>
                        </m:sub>
                        <m:sup>
                          <m:r>
                            <a:rPr lang="en-US" altLang="zh-CN" sz="8000" i="1">
                              <a:solidFill>
                                <a:schemeClr val="accent2">
                                  <a:lumMod val="75000"/>
                                </a:schemeClr>
                              </a:solidFill>
                              <a:latin typeface="Cambria Math" panose="02040503050406030204" pitchFamily="18" charset="0"/>
                            </a:rPr>
                            <m:t>1</m:t>
                          </m:r>
                        </m:sup>
                      </m:sSubSup>
                      <m:r>
                        <a:rPr lang="en-US" altLang="zh-CN" sz="8000" b="0" i="1" smtClean="0">
                          <a:solidFill>
                            <a:schemeClr val="accent2">
                              <a:lumMod val="75000"/>
                            </a:schemeClr>
                          </a:solidFill>
                          <a:latin typeface="Cambria Math" panose="02040503050406030204" pitchFamily="18" charset="0"/>
                        </a:rPr>
                        <m:t>    </m:t>
                      </m:r>
                      <m:r>
                        <a:rPr lang="en-US" altLang="zh-CN" sz="8000" i="1">
                          <a:solidFill>
                            <a:schemeClr val="accent2">
                              <a:lumMod val="75000"/>
                            </a:schemeClr>
                          </a:solidFill>
                          <a:latin typeface="Cambria Math" panose="02040503050406030204" pitchFamily="18" charset="0"/>
                        </a:rPr>
                        <m:t>(</m:t>
                      </m:r>
                      <m:r>
                        <a:rPr lang="en-US" altLang="zh-CN" sz="8000" b="0" i="1" smtClean="0">
                          <a:solidFill>
                            <a:schemeClr val="accent2">
                              <a:lumMod val="75000"/>
                            </a:schemeClr>
                          </a:solidFill>
                          <a:latin typeface="Cambria Math" panose="02040503050406030204" pitchFamily="18" charset="0"/>
                        </a:rPr>
                        <m:t>2</m:t>
                      </m:r>
                      <m:r>
                        <a:rPr lang="en-US" altLang="zh-CN" sz="8000" i="1">
                          <a:solidFill>
                            <a:schemeClr val="accent2">
                              <a:lumMod val="75000"/>
                            </a:schemeClr>
                          </a:solidFill>
                          <a:latin typeface="Cambria Math" panose="02040503050406030204" pitchFamily="18" charset="0"/>
                        </a:rPr>
                        <m:t>)</m:t>
                      </m:r>
                    </m:oMath>
                  </m:oMathPara>
                </a14:m>
                <a:endParaRPr lang="en-US" altLang="zh-CN" sz="8000" dirty="0" smtClean="0"/>
              </a:p>
              <a:p>
                <a:pPr marL="0" indent="457200">
                  <a:lnSpc>
                    <a:spcPct val="170000"/>
                  </a:lnSpc>
                  <a:buNone/>
                </a:pPr>
                <a:r>
                  <a:rPr lang="zh-CN" altLang="en-US" sz="8000" dirty="0">
                    <a:latin typeface="华文细黑" panose="02010600040101010101" pitchFamily="2" charset="-122"/>
                    <a:ea typeface="华文细黑" panose="02010600040101010101" pitchFamily="2" charset="-122"/>
                  </a:rPr>
                  <a:t>其中</a:t>
                </a:r>
                <a14:m>
                  <m:oMath xmlns:m="http://schemas.openxmlformats.org/officeDocument/2006/math">
                    <m:sSubSup>
                      <m:sSubSupPr>
                        <m:ctrlPr>
                          <a:rPr lang="en-US" altLang="zh-CN" sz="8000" i="1">
                            <a:latin typeface="Cambria Math" panose="02040503050406030204" pitchFamily="18" charset="0"/>
                            <a:ea typeface="华文细黑" panose="02010600040101010101" pitchFamily="2" charset="-122"/>
                          </a:rPr>
                        </m:ctrlPr>
                      </m:sSubSupPr>
                      <m:e>
                        <m:r>
                          <a:rPr lang="en-US" altLang="zh-CN" sz="8000">
                            <a:latin typeface="Cambria Math" panose="02040503050406030204" pitchFamily="18" charset="0"/>
                            <a:ea typeface="华文细黑" panose="02010600040101010101" pitchFamily="2" charset="-122"/>
                          </a:rPr>
                          <m:t>𝐌</m:t>
                        </m:r>
                      </m:e>
                      <m:sub>
                        <m:r>
                          <a:rPr lang="en-US" altLang="zh-CN" sz="8000">
                            <a:latin typeface="Cambria Math" panose="02040503050406030204" pitchFamily="18" charset="0"/>
                            <a:ea typeface="华文细黑" panose="02010600040101010101" pitchFamily="2" charset="-122"/>
                          </a:rPr>
                          <m:t>𝑖</m:t>
                        </m:r>
                      </m:sub>
                      <m:sup>
                        <m:r>
                          <a:rPr lang="en-US" altLang="zh-CN" sz="8000">
                            <a:latin typeface="Cambria Math" panose="02040503050406030204" pitchFamily="18" charset="0"/>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和</a:t>
                </a:r>
                <a14:m>
                  <m:oMath xmlns:m="http://schemas.openxmlformats.org/officeDocument/2006/math">
                    <m:sSubSup>
                      <m:sSubSupPr>
                        <m:ctrlPr>
                          <a:rPr lang="en-US" altLang="zh-CN" sz="8000" i="1">
                            <a:latin typeface="Cambria Math" panose="02040503050406030204" pitchFamily="18" charset="0"/>
                            <a:ea typeface="华文细黑" panose="02010600040101010101" pitchFamily="2" charset="-122"/>
                          </a:rPr>
                        </m:ctrlPr>
                      </m:sSubSupPr>
                      <m:e>
                        <m:r>
                          <a:rPr lang="en-US" altLang="zh-CN" sz="8000">
                            <a:latin typeface="Cambria Math" panose="02040503050406030204" pitchFamily="18" charset="0"/>
                            <a:ea typeface="华文细黑" panose="02010600040101010101" pitchFamily="2" charset="-122"/>
                          </a:rPr>
                          <m:t>𝐊</m:t>
                        </m:r>
                      </m:e>
                      <m:sub>
                        <m:r>
                          <a:rPr lang="en-US" altLang="zh-CN" sz="8000">
                            <a:latin typeface="Cambria Math" panose="02040503050406030204" pitchFamily="18" charset="0"/>
                            <a:ea typeface="华文细黑" panose="02010600040101010101" pitchFamily="2" charset="-122"/>
                          </a:rPr>
                          <m:t>𝑖</m:t>
                        </m:r>
                      </m:sub>
                      <m:sup>
                        <m:r>
                          <a:rPr lang="en-US" altLang="zh-CN" sz="8000">
                            <a:latin typeface="Cambria Math" panose="02040503050406030204" pitchFamily="18" charset="0"/>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为实单元的单元初始质量矩阵和刚度矩阵。需要注意的是矩阵</a:t>
                </a:r>
                <a14:m>
                  <m:oMath xmlns:m="http://schemas.openxmlformats.org/officeDocument/2006/math">
                    <m:sSubSup>
                      <m:sSubSupPr>
                        <m:ctrlPr>
                          <a:rPr lang="en-US" altLang="zh-CN" sz="8000" i="1">
                            <a:latin typeface="Cambria Math" panose="02040503050406030204" pitchFamily="18" charset="0"/>
                            <a:ea typeface="华文细黑" panose="02010600040101010101" pitchFamily="2" charset="-122"/>
                          </a:rPr>
                        </m:ctrlPr>
                      </m:sSubSupPr>
                      <m:e>
                        <m:r>
                          <a:rPr lang="en-US" altLang="zh-CN" sz="8000">
                            <a:latin typeface="Cambria Math" panose="02040503050406030204" pitchFamily="18" charset="0"/>
                            <a:ea typeface="华文细黑" panose="02010600040101010101" pitchFamily="2" charset="-122"/>
                          </a:rPr>
                          <m:t>𝐌</m:t>
                        </m:r>
                      </m:e>
                      <m:sub>
                        <m:r>
                          <a:rPr lang="en-US" altLang="zh-CN" sz="8000">
                            <a:latin typeface="Cambria Math" panose="02040503050406030204" pitchFamily="18" charset="0"/>
                            <a:ea typeface="华文细黑" panose="02010600040101010101" pitchFamily="2" charset="-122"/>
                          </a:rPr>
                          <m:t>𝑖</m:t>
                        </m:r>
                      </m:sub>
                      <m:sup>
                        <m:r>
                          <a:rPr lang="en-US" altLang="zh-CN" sz="8000">
                            <a:latin typeface="Cambria Math" panose="02040503050406030204" pitchFamily="18" charset="0"/>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和</a:t>
                </a:r>
                <a14:m>
                  <m:oMath xmlns:m="http://schemas.openxmlformats.org/officeDocument/2006/math">
                    <m:sSubSup>
                      <m:sSubSupPr>
                        <m:ctrlPr>
                          <a:rPr lang="en-US" altLang="zh-CN" sz="8000" i="1">
                            <a:latin typeface="Cambria Math" panose="02040503050406030204" pitchFamily="18" charset="0"/>
                            <a:ea typeface="华文细黑" panose="02010600040101010101" pitchFamily="2" charset="-122"/>
                          </a:rPr>
                        </m:ctrlPr>
                      </m:sSubSupPr>
                      <m:e>
                        <m:r>
                          <a:rPr lang="en-US" altLang="zh-CN" sz="8000">
                            <a:latin typeface="Cambria Math" panose="02040503050406030204" pitchFamily="18" charset="0"/>
                            <a:ea typeface="华文细黑" panose="02010600040101010101" pitchFamily="2" charset="-122"/>
                          </a:rPr>
                          <m:t>𝐊</m:t>
                        </m:r>
                      </m:e>
                      <m:sub>
                        <m:r>
                          <a:rPr lang="en-US" altLang="zh-CN" sz="8000">
                            <a:latin typeface="Cambria Math" panose="02040503050406030204" pitchFamily="18" charset="0"/>
                            <a:ea typeface="华文细黑" panose="02010600040101010101" pitchFamily="2" charset="-122"/>
                          </a:rPr>
                          <m:t>𝑖</m:t>
                        </m:r>
                      </m:sub>
                      <m:sup>
                        <m:r>
                          <a:rPr lang="en-US" altLang="zh-CN" sz="8000">
                            <a:latin typeface="Cambria Math" panose="02040503050406030204" pitchFamily="18" charset="0"/>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的大小与整体质量矩阵</a:t>
                </a:r>
                <a:r>
                  <a:rPr lang="en-US" altLang="zh-CN" sz="8000" dirty="0">
                    <a:latin typeface="华文细黑" panose="02010600040101010101" pitchFamily="2" charset="-122"/>
                    <a:ea typeface="华文细黑" panose="02010600040101010101" pitchFamily="2" charset="-122"/>
                  </a:rPr>
                  <a:t>M</a:t>
                </a:r>
                <a:r>
                  <a:rPr lang="zh-CN" altLang="en-US" sz="8000" dirty="0">
                    <a:latin typeface="华文细黑" panose="02010600040101010101" pitchFamily="2" charset="-122"/>
                    <a:ea typeface="华文细黑" panose="02010600040101010101" pitchFamily="2" charset="-122"/>
                  </a:rPr>
                  <a:t>和整体刚度矩阵</a:t>
                </a:r>
                <a:r>
                  <a:rPr lang="en-US" altLang="zh-CN" sz="8000" dirty="0">
                    <a:latin typeface="华文细黑" panose="02010600040101010101" pitchFamily="2" charset="-122"/>
                    <a:ea typeface="华文细黑" panose="02010600040101010101" pitchFamily="2" charset="-122"/>
                  </a:rPr>
                  <a:t>K</a:t>
                </a:r>
                <a:r>
                  <a:rPr lang="zh-CN" altLang="en-US" sz="8000" dirty="0">
                    <a:latin typeface="华文细黑" panose="02010600040101010101" pitchFamily="2" charset="-122"/>
                    <a:ea typeface="华文细黑" panose="02010600040101010101" pitchFamily="2" charset="-122"/>
                  </a:rPr>
                  <a:t>一样，但是矩阵</a:t>
                </a:r>
                <a14:m>
                  <m:oMath xmlns:m="http://schemas.openxmlformats.org/officeDocument/2006/math">
                    <m:sSubSup>
                      <m:sSubSupPr>
                        <m:ctrlPr>
                          <a:rPr lang="en-US" altLang="zh-CN" sz="8000" i="1">
                            <a:latin typeface="Cambria Math" panose="02040503050406030204" pitchFamily="18" charset="0"/>
                            <a:ea typeface="华文细黑" panose="02010600040101010101" pitchFamily="2" charset="-122"/>
                          </a:rPr>
                        </m:ctrlPr>
                      </m:sSubSupPr>
                      <m:e>
                        <m:r>
                          <a:rPr lang="en-US" altLang="zh-CN" sz="8000">
                            <a:latin typeface="Cambria Math" panose="02040503050406030204" pitchFamily="18" charset="0"/>
                            <a:ea typeface="华文细黑" panose="02010600040101010101" pitchFamily="2" charset="-122"/>
                          </a:rPr>
                          <m:t>𝐌</m:t>
                        </m:r>
                      </m:e>
                      <m:sub>
                        <m:r>
                          <a:rPr lang="en-US" altLang="zh-CN" sz="8000">
                            <a:latin typeface="Cambria Math" panose="02040503050406030204" pitchFamily="18" charset="0"/>
                            <a:ea typeface="华文细黑" panose="02010600040101010101" pitchFamily="2" charset="-122"/>
                          </a:rPr>
                          <m:t>𝑖</m:t>
                        </m:r>
                      </m:sub>
                      <m:sup>
                        <m:r>
                          <a:rPr lang="en-US" altLang="zh-CN" sz="8000">
                            <a:latin typeface="Cambria Math" panose="02040503050406030204" pitchFamily="18" charset="0"/>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和</a:t>
                </a:r>
                <a14:m>
                  <m:oMath xmlns:m="http://schemas.openxmlformats.org/officeDocument/2006/math">
                    <m:sSubSup>
                      <m:sSubSupPr>
                        <m:ctrlPr>
                          <a:rPr lang="en-US" altLang="zh-CN" sz="8000" i="1">
                            <a:latin typeface="Cambria Math" panose="02040503050406030204" pitchFamily="18" charset="0"/>
                            <a:ea typeface="华文细黑" panose="02010600040101010101" pitchFamily="2" charset="-122"/>
                          </a:rPr>
                        </m:ctrlPr>
                      </m:sSubSupPr>
                      <m:e>
                        <m:r>
                          <a:rPr lang="en-US" altLang="zh-CN" sz="8000">
                            <a:latin typeface="Cambria Math" panose="02040503050406030204" pitchFamily="18" charset="0"/>
                            <a:ea typeface="华文细黑" panose="02010600040101010101" pitchFamily="2" charset="-122"/>
                          </a:rPr>
                          <m:t>𝐊</m:t>
                        </m:r>
                      </m:e>
                      <m:sub>
                        <m:r>
                          <a:rPr lang="en-US" altLang="zh-CN" sz="8000">
                            <a:latin typeface="Cambria Math" panose="02040503050406030204" pitchFamily="18" charset="0"/>
                            <a:ea typeface="华文细黑" panose="02010600040101010101" pitchFamily="2" charset="-122"/>
                          </a:rPr>
                          <m:t>𝑖</m:t>
                        </m:r>
                      </m:sub>
                      <m:sup>
                        <m:r>
                          <a:rPr lang="en-US" altLang="zh-CN" sz="8000">
                            <a:latin typeface="Cambria Math" panose="02040503050406030204" pitchFamily="18" charset="0"/>
                            <a:ea typeface="华文细黑" panose="02010600040101010101" pitchFamily="2" charset="-122"/>
                          </a:rPr>
                          <m:t>1</m:t>
                        </m:r>
                      </m:sup>
                    </m:sSubSup>
                  </m:oMath>
                </a14:m>
                <a:r>
                  <a:rPr lang="zh-CN" altLang="en-US" sz="8000" dirty="0">
                    <a:latin typeface="华文细黑" panose="02010600040101010101" pitchFamily="2" charset="-122"/>
                    <a:ea typeface="华文细黑" panose="02010600040101010101" pitchFamily="2" charset="-122"/>
                  </a:rPr>
                  <a:t>的组成元素与单元号</a:t>
                </a:r>
                <a14:m>
                  <m:oMath xmlns:m="http://schemas.openxmlformats.org/officeDocument/2006/math">
                    <m:r>
                      <a:rPr lang="en-US" altLang="zh-CN" sz="8000">
                        <a:latin typeface="Cambria Math" panose="02040503050406030204" pitchFamily="18" charset="0"/>
                        <a:ea typeface="华文细黑" panose="02010600040101010101" pitchFamily="2" charset="-122"/>
                      </a:rPr>
                      <m:t>𝑖</m:t>
                    </m:r>
                  </m:oMath>
                </a14:m>
                <a:r>
                  <a:rPr lang="zh-CN" altLang="en-US" sz="8000" dirty="0">
                    <a:latin typeface="华文细黑" panose="02010600040101010101" pitchFamily="2" charset="-122"/>
                    <a:ea typeface="华文细黑" panose="02010600040101010101" pitchFamily="2" charset="-122"/>
                  </a:rPr>
                  <a:t>无关的是</a:t>
                </a:r>
                <a:r>
                  <a:rPr lang="en-US" altLang="zh-CN" sz="8000" dirty="0">
                    <a:latin typeface="华文细黑" panose="02010600040101010101" pitchFamily="2" charset="-122"/>
                    <a:ea typeface="华文细黑" panose="02010600040101010101" pitchFamily="2" charset="-122"/>
                  </a:rPr>
                  <a:t>0</a:t>
                </a:r>
                <a:r>
                  <a:rPr lang="zh-CN" altLang="en-US" sz="8000" dirty="0">
                    <a:latin typeface="华文细黑" panose="02010600040101010101" pitchFamily="2" charset="-122"/>
                    <a:ea typeface="华文细黑" panose="02010600040101010101" pitchFamily="2" charset="-122"/>
                  </a:rPr>
                  <a:t>。</a:t>
                </a:r>
                <a:endParaRPr lang="en-US" altLang="zh-CN" sz="8000" dirty="0">
                  <a:latin typeface="华文细黑" panose="02010600040101010101" pitchFamily="2" charset="-122"/>
                  <a:ea typeface="华文细黑" panose="02010600040101010101" pitchFamily="2" charset="-122"/>
                </a:endParaRPr>
              </a:p>
              <a:p>
                <a:pPr marL="0" indent="457200">
                  <a:lnSpc>
                    <a:spcPct val="100000"/>
                  </a:lnSpc>
                  <a:buNone/>
                </a:pPr>
                <a:r>
                  <a:rPr lang="zh-CN" altLang="en-US" sz="2400" dirty="0"/>
                  <a:t/>
                </a:r>
                <a:br>
                  <a:rPr lang="zh-CN" altLang="en-US" sz="2400" dirty="0"/>
                </a:br>
                <a:endParaRPr lang="en-US" altLang="zh-CN" sz="2400" dirty="0">
                  <a:latin typeface="华文细黑" panose="02010600040101010101" pitchFamily="2" charset="-122"/>
                  <a:ea typeface="华文细黑"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228282"/>
                <a:ext cx="7886700" cy="5493194"/>
              </a:xfrm>
              <a:blipFill rotWithShape="0">
                <a:blip r:embed="rId3"/>
                <a:stretch>
                  <a:fillRect l="-773" t="-554" r="-850"/>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8</a:t>
            </a:fld>
            <a:endParaRPr lang="zh-CN" altLang="en-US"/>
          </a:p>
        </p:txBody>
      </p:sp>
    </p:spTree>
    <p:extLst>
      <p:ext uri="{BB962C8B-B14F-4D97-AF65-F5344CB8AC3E}">
        <p14:creationId xmlns:p14="http://schemas.microsoft.com/office/powerpoint/2010/main" val="6831748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a:normAutofit/>
          </a:bodyPr>
          <a:lstStyle/>
          <a:p>
            <a:r>
              <a:rPr lang="zh-CN" altLang="en-US">
                <a:solidFill>
                  <a:schemeClr val="bg1">
                    <a:lumMod val="50000"/>
                  </a:schemeClr>
                </a:solidFill>
                <a:latin typeface="楷体" panose="02010609060101010101" pitchFamily="49" charset="-122"/>
                <a:ea typeface="楷体" panose="02010609060101010101" pitchFamily="49" charset="-122"/>
              </a:rPr>
              <a:t>敏度推导</a:t>
            </a:r>
            <a:endParaRPr lang="zh-CN" altLang="en-US"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23976"/>
                <a:ext cx="7886700" cy="5032376"/>
              </a:xfrm>
            </p:spPr>
            <p:txBody>
              <a:bodyPr>
                <a:normAutofit/>
              </a:bodyPr>
              <a:lstStyle/>
              <a:p>
                <a:pPr marL="0" indent="457200">
                  <a:lnSpc>
                    <a:spcPct val="150000"/>
                  </a:lnSpc>
                  <a:buNone/>
                </a:pPr>
                <a:r>
                  <a:rPr lang="zh-CN" altLang="en-US" sz="2000" dirty="0" smtClean="0">
                    <a:latin typeface="华文细黑" panose="02010600040101010101" pitchFamily="2" charset="-122"/>
                    <a:ea typeface="华文细黑" panose="02010600040101010101" pitchFamily="2" charset="-122"/>
                  </a:rPr>
                  <a:t>用有限元方法求解连续系统的振动问题可以用求以下方程的特征值来表示</a:t>
                </a:r>
                <a:r>
                  <a:rPr lang="zh-CN" altLang="en-US" sz="2000" dirty="0">
                    <a:latin typeface="华文细黑" panose="02010600040101010101" pitchFamily="2" charset="-122"/>
                    <a:ea typeface="华文细黑" panose="02010600040101010101" pitchFamily="2" charset="-122"/>
                  </a:rPr>
                  <a:t>：</a:t>
                </a:r>
                <a:endParaRPr lang="en-US" altLang="zh-CN" sz="2000" dirty="0" smtClean="0">
                  <a:latin typeface="华文细黑" panose="02010600040101010101" pitchFamily="2" charset="-122"/>
                  <a:ea typeface="华文细黑" panose="02010600040101010101" pitchFamily="2" charset="-122"/>
                </a:endParaRPr>
              </a:p>
              <a:p>
                <a:pPr marL="0" indent="457200">
                  <a:lnSpc>
                    <a:spcPct val="150000"/>
                  </a:lnSpc>
                  <a:buNone/>
                </a:pPr>
                <a14:m>
                  <m:oMathPara xmlns:m="http://schemas.openxmlformats.org/officeDocument/2006/math">
                    <m:oMathParaPr>
                      <m:jc m:val="centerGroup"/>
                    </m:oMathParaPr>
                    <m:oMath xmlns:m="http://schemas.openxmlformats.org/officeDocument/2006/math">
                      <m:r>
                        <m:rPr>
                          <m:nor/>
                        </m:rPr>
                        <a:rPr lang="en-US" altLang="zh-CN" sz="2000" dirty="0" smtClean="0">
                          <a:solidFill>
                            <a:schemeClr val="accent2">
                              <a:lumMod val="75000"/>
                            </a:schemeClr>
                          </a:solidFill>
                          <a:latin typeface="Cambria Math" panose="02040503050406030204" pitchFamily="18" charset="0"/>
                          <a:ea typeface="Cambria Math" panose="02040503050406030204" pitchFamily="18" charset="0"/>
                        </a:rPr>
                        <m:t>(</m:t>
                      </m:r>
                      <m:r>
                        <m:rPr>
                          <m:nor/>
                        </m:rPr>
                        <a:rPr lang="en-US" altLang="zh-CN" sz="2000" b="1" dirty="0" smtClean="0">
                          <a:solidFill>
                            <a:schemeClr val="accent2">
                              <a:lumMod val="75000"/>
                            </a:schemeClr>
                          </a:solidFill>
                          <a:latin typeface="Cambria Math" panose="02040503050406030204" pitchFamily="18" charset="0"/>
                          <a:ea typeface="Cambria Math" panose="02040503050406030204" pitchFamily="18" charset="0"/>
                        </a:rPr>
                        <m:t>K</m:t>
                      </m:r>
                      <m:r>
                        <a:rPr lang="en-US" altLang="zh-CN" sz="2000" b="0" i="0"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ctrlPr>
                        </m:sSubPr>
                        <m:e>
                          <m:r>
                            <a:rPr lang="zh-CN" altLang="en-US" sz="2000" b="0" i="1" smtClean="0">
                              <a:solidFill>
                                <a:schemeClr val="accent2">
                                  <a:lumMod val="75000"/>
                                </a:schemeClr>
                              </a:solidFill>
                              <a:latin typeface="Cambria Math" panose="02040503050406030204" pitchFamily="18" charset="0"/>
                              <a:ea typeface="Cambria Math" panose="02040503050406030204" pitchFamily="18" charset="0"/>
                            </a:rPr>
                            <m:t>𝜔</m:t>
                          </m:r>
                        </m:e>
                        <m:sub>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b="1" i="0" smtClean="0">
                          <a:solidFill>
                            <a:schemeClr val="accent2">
                              <a:lumMod val="75000"/>
                            </a:schemeClr>
                          </a:solidFill>
                          <a:latin typeface="Cambria Math" panose="02040503050406030204" pitchFamily="18" charset="0"/>
                          <a:ea typeface="Cambria Math" panose="02040503050406030204" pitchFamily="18" charset="0"/>
                        </a:rPr>
                        <m:t>𝐌</m:t>
                      </m:r>
                      <m:r>
                        <a:rPr lang="en-US" altLang="zh-CN" sz="2000" b="1" i="0"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altLang="zh-CN" sz="2000" b="1"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altLang="zh-CN" sz="2000" b="1" i="0" smtClean="0">
                              <a:solidFill>
                                <a:schemeClr val="accent2">
                                  <a:lumMod val="75000"/>
                                </a:schemeClr>
                              </a:solidFill>
                              <a:latin typeface="Cambria Math" panose="02040503050406030204" pitchFamily="18" charset="0"/>
                              <a:ea typeface="Cambria Math" panose="02040503050406030204" pitchFamily="18" charset="0"/>
                            </a:rPr>
                            <m:t>𝐮</m:t>
                          </m:r>
                        </m:e>
                        <m:sub>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𝑖</m:t>
                          </m:r>
                        </m:sub>
                      </m:sSub>
                      <m:r>
                        <a:rPr lang="en-US" altLang="zh-CN" sz="2000" b="0" i="1" smtClean="0">
                          <a:solidFill>
                            <a:schemeClr val="accent2">
                              <a:lumMod val="75000"/>
                            </a:schemeClr>
                          </a:solidFill>
                          <a:latin typeface="Cambria Math" panose="02040503050406030204" pitchFamily="18" charset="0"/>
                          <a:ea typeface="Cambria Math" panose="02040503050406030204" pitchFamily="18" charset="0"/>
                        </a:rPr>
                        <m:t>=0</m:t>
                      </m:r>
                    </m:oMath>
                  </m:oMathPara>
                </a14:m>
                <a:endParaRPr lang="en-US" altLang="zh-CN" sz="2000" dirty="0" smtClean="0">
                  <a:solidFill>
                    <a:schemeClr val="accent2">
                      <a:lumMod val="75000"/>
                    </a:schemeClr>
                  </a:solidFill>
                  <a:latin typeface="Cambria Math" panose="02040503050406030204" pitchFamily="18" charset="0"/>
                  <a:ea typeface="Cambria Math" panose="02040503050406030204" pitchFamily="18" charset="0"/>
                </a:endParaRPr>
              </a:p>
              <a:p>
                <a:pPr marL="0" indent="457200">
                  <a:lnSpc>
                    <a:spcPct val="150000"/>
                  </a:lnSpc>
                  <a:buNone/>
                </a:pPr>
                <a14:m>
                  <m:oMath xmlns:m="http://schemas.openxmlformats.org/officeDocument/2006/math">
                    <m:r>
                      <m:rPr>
                        <m:nor/>
                      </m:rPr>
                      <a:rPr lang="en-US" altLang="zh-CN" sz="2000" b="1" dirty="0">
                        <a:latin typeface="Cambria Math" panose="02040503050406030204" pitchFamily="18" charset="0"/>
                        <a:ea typeface="华文细黑" panose="02010600040101010101" pitchFamily="2" charset="-122"/>
                      </a:rPr>
                      <m:t>K</m:t>
                    </m:r>
                  </m:oMath>
                </a14:m>
                <a:r>
                  <a:rPr lang="zh-CN" altLang="en-US" sz="2000" dirty="0">
                    <a:latin typeface="Cambria Math" panose="02040503050406030204" pitchFamily="18" charset="0"/>
                    <a:ea typeface="华文细黑" panose="02010600040101010101" pitchFamily="2" charset="-122"/>
                  </a:rPr>
                  <a:t>为系统刚度矩阵；</a:t>
                </a:r>
                <a14:m>
                  <m:oMath xmlns:m="http://schemas.openxmlformats.org/officeDocument/2006/math">
                    <m:r>
                      <a:rPr lang="en-US" altLang="zh-CN" sz="2000" b="1">
                        <a:latin typeface="Cambria Math" panose="02040503050406030204" pitchFamily="18" charset="0"/>
                        <a:ea typeface="华文细黑" panose="02010600040101010101" pitchFamily="2" charset="-122"/>
                      </a:rPr>
                      <m:t>𝐌</m:t>
                    </m:r>
                  </m:oMath>
                </a14:m>
                <a:r>
                  <a:rPr lang="zh-CN" altLang="en-US" sz="2000" dirty="0">
                    <a:latin typeface="Cambria Math" panose="02040503050406030204" pitchFamily="18" charset="0"/>
                    <a:ea typeface="华文细黑" panose="02010600040101010101" pitchFamily="2" charset="-122"/>
                  </a:rPr>
                  <a:t>为系统质量矩阵</a:t>
                </a:r>
                <a:r>
                  <a:rPr lang="zh-CN" altLang="en-US" sz="2000" dirty="0" smtClean="0">
                    <a:latin typeface="Cambria Math" panose="02040503050406030204" pitchFamily="18" charset="0"/>
                    <a:ea typeface="华文细黑" panose="02010600040101010101" pitchFamily="2" charset="-122"/>
                  </a:rPr>
                  <a:t>；</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zh-CN" altLang="en-US" sz="2000" i="1">
                            <a:latin typeface="Cambria Math" panose="02040503050406030204" pitchFamily="18" charset="0"/>
                            <a:ea typeface="华文细黑" panose="02010600040101010101" pitchFamily="2" charset="-122"/>
                          </a:rPr>
                          <m:t>𝜔</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为自然频率；</a:t>
                </a:r>
                <a14:m>
                  <m:oMath xmlns:m="http://schemas.openxmlformats.org/officeDocument/2006/math">
                    <m:sSub>
                      <m:sSubPr>
                        <m:ctrlPr>
                          <a:rPr lang="en-US" altLang="zh-CN" sz="2000" b="1" i="1">
                            <a:latin typeface="Cambria Math" panose="02040503050406030204" pitchFamily="18" charset="0"/>
                            <a:ea typeface="华文细黑" panose="02010600040101010101" pitchFamily="2" charset="-122"/>
                          </a:rPr>
                        </m:ctrlPr>
                      </m:sSubPr>
                      <m:e>
                        <m:r>
                          <a:rPr lang="en-US" altLang="zh-CN" sz="2000" b="1">
                            <a:latin typeface="Cambria Math" panose="02040503050406030204" pitchFamily="18" charset="0"/>
                            <a:ea typeface="华文细黑" panose="02010600040101010101" pitchFamily="2" charset="-122"/>
                          </a:rPr>
                          <m:t>𝐮</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为与</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zh-CN" altLang="en-US" sz="2000" i="1">
                            <a:latin typeface="Cambria Math" panose="02040503050406030204" pitchFamily="18" charset="0"/>
                            <a:ea typeface="华文细黑" panose="02010600040101010101" pitchFamily="2" charset="-122"/>
                          </a:rPr>
                          <m:t>𝜔</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对应的特征向量。自然频率</a:t>
                </a:r>
                <a14:m>
                  <m:oMath xmlns:m="http://schemas.openxmlformats.org/officeDocument/2006/math">
                    <m:sSub>
                      <m:sSubPr>
                        <m:ctrlPr>
                          <a:rPr lang="en-US" altLang="zh-CN" sz="2000" i="1">
                            <a:latin typeface="Cambria Math" panose="02040503050406030204" pitchFamily="18" charset="0"/>
                            <a:ea typeface="华文细黑" panose="02010600040101010101" pitchFamily="2" charset="-122"/>
                          </a:rPr>
                        </m:ctrlPr>
                      </m:sSubPr>
                      <m:e>
                        <m:r>
                          <a:rPr lang="zh-CN" altLang="en-US" sz="2000" i="1">
                            <a:latin typeface="Cambria Math" panose="02040503050406030204" pitchFamily="18" charset="0"/>
                            <a:ea typeface="华文细黑" panose="02010600040101010101" pitchFamily="2" charset="-122"/>
                          </a:rPr>
                          <m:t>𝜔</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可用对应的特征值向量</a:t>
                </a:r>
                <a14:m>
                  <m:oMath xmlns:m="http://schemas.openxmlformats.org/officeDocument/2006/math">
                    <m:sSub>
                      <m:sSubPr>
                        <m:ctrlPr>
                          <a:rPr lang="en-US" altLang="zh-CN" sz="2000" b="1" i="1">
                            <a:latin typeface="Cambria Math" panose="02040503050406030204" pitchFamily="18" charset="0"/>
                            <a:ea typeface="华文细黑" panose="02010600040101010101" pitchFamily="2" charset="-122"/>
                          </a:rPr>
                        </m:ctrlPr>
                      </m:sSubPr>
                      <m:e>
                        <m:r>
                          <a:rPr lang="en-US" altLang="zh-CN" sz="2000" b="1">
                            <a:latin typeface="Cambria Math" panose="02040503050406030204" pitchFamily="18" charset="0"/>
                            <a:ea typeface="华文细黑" panose="02010600040101010101" pitchFamily="2" charset="-122"/>
                          </a:rPr>
                          <m:t>𝐮</m:t>
                        </m:r>
                      </m:e>
                      <m:sub>
                        <m:r>
                          <a:rPr lang="en-US" altLang="zh-CN" sz="2000" i="1">
                            <a:latin typeface="Cambria Math" panose="02040503050406030204" pitchFamily="18" charset="0"/>
                            <a:ea typeface="华文细黑" panose="02010600040101010101" pitchFamily="2" charset="-122"/>
                          </a:rPr>
                          <m:t>𝑖</m:t>
                        </m:r>
                      </m:sub>
                    </m:sSub>
                  </m:oMath>
                </a14:m>
                <a:r>
                  <a:rPr lang="zh-CN" altLang="en-US" sz="2000" dirty="0">
                    <a:latin typeface="Cambria Math" panose="02040503050406030204" pitchFamily="18" charset="0"/>
                    <a:ea typeface="华文细黑" panose="02010600040101010101" pitchFamily="2" charset="-122"/>
                  </a:rPr>
                  <a:t>以下瑞利商求得</a:t>
                </a:r>
                <a:br>
                  <a:rPr lang="zh-CN" altLang="en-US" sz="2000" dirty="0">
                    <a:latin typeface="Cambria Math" panose="02040503050406030204" pitchFamily="18" charset="0"/>
                    <a:ea typeface="华文细黑" panose="02010600040101010101" pitchFamily="2" charset="-122"/>
                  </a:rPr>
                </a:br>
                <a14:m>
                  <m:oMathPara xmlns:m="http://schemas.openxmlformats.org/officeDocument/2006/math">
                    <m:oMathParaPr>
                      <m:jc m:val="centerGroup"/>
                    </m:oMathParaPr>
                    <m:oMath xmlns:m="http://schemas.openxmlformats.org/officeDocument/2006/math">
                      <m:sSubSup>
                        <m:sSubSupPr>
                          <m:ctrlP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ctrlPr>
                        </m:sSubSupPr>
                        <m:e>
                          <m:r>
                            <a:rPr lang="zh-CN" altLang="en-US" sz="2000" i="1">
                              <a:solidFill>
                                <a:schemeClr val="accent2">
                                  <a:lumMod val="75000"/>
                                </a:schemeClr>
                              </a:solidFill>
                              <a:latin typeface="Cambria Math" panose="02040503050406030204" pitchFamily="18" charset="0"/>
                              <a:ea typeface="华文细黑" panose="02010600040101010101" pitchFamily="2" charset="-122"/>
                            </a:rPr>
                            <m:t>𝜔</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a:rPr lang="en-US" altLang="zh-CN" sz="2000" b="0" i="1" smtClean="0">
                              <a:solidFill>
                                <a:schemeClr val="accent2">
                                  <a:lumMod val="75000"/>
                                </a:schemeClr>
                              </a:solidFill>
                              <a:latin typeface="Cambria Math" panose="02040503050406030204" pitchFamily="18" charset="0"/>
                              <a:ea typeface="华文细黑" panose="02010600040101010101" pitchFamily="2" charset="-122"/>
                            </a:rPr>
                            <m:t>2</m:t>
                          </m:r>
                        </m:sup>
                      </m:sSubSup>
                      <m:r>
                        <a:rPr lang="en-US" altLang="zh-CN" sz="2000" i="1">
                          <a:solidFill>
                            <a:schemeClr val="accent2">
                              <a:lumMod val="75000"/>
                            </a:schemeClr>
                          </a:solidFill>
                          <a:latin typeface="Cambria Math" panose="02040503050406030204" pitchFamily="18" charset="0"/>
                          <a:ea typeface="华文细黑" panose="02010600040101010101" pitchFamily="2" charset="-122"/>
                        </a:rPr>
                        <m:t>=</m:t>
                      </m:r>
                      <m:f>
                        <m:fPr>
                          <m:ctrlP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ctrlPr>
                        </m:fPr>
                        <m:num>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r>
                            <a:rPr lang="en-US" altLang="zh-CN" sz="2000" b="1" i="0" smtClean="0">
                              <a:solidFill>
                                <a:schemeClr val="accent2">
                                  <a:lumMod val="75000"/>
                                </a:schemeClr>
                              </a:solidFill>
                              <a:latin typeface="Cambria Math" panose="02040503050406030204" pitchFamily="18" charset="0"/>
                              <a:ea typeface="华文细黑" panose="02010600040101010101" pitchFamily="2" charset="-122"/>
                            </a:rPr>
                            <m:t>𝐊</m:t>
                          </m:r>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num>
                        <m:den>
                          <m:sSubSup>
                            <m:sSubSup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Sup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up>
                              <m:r>
                                <m:rPr>
                                  <m:sty m:val="p"/>
                                </m:rPr>
                                <a:rPr lang="en-US" altLang="zh-CN" sz="2000">
                                  <a:solidFill>
                                    <a:schemeClr val="accent2">
                                      <a:lumMod val="75000"/>
                                    </a:schemeClr>
                                  </a:solidFill>
                                  <a:latin typeface="Cambria Math" panose="02040503050406030204" pitchFamily="18" charset="0"/>
                                  <a:ea typeface="华文细黑" panose="02010600040101010101" pitchFamily="2" charset="-122"/>
                                </a:rPr>
                                <m:t>T</m:t>
                              </m:r>
                            </m:sup>
                          </m:sSubSup>
                          <m:r>
                            <a:rPr lang="en-US" altLang="zh-CN" sz="2000" b="1">
                              <a:solidFill>
                                <a:schemeClr val="accent2">
                                  <a:lumMod val="75000"/>
                                </a:schemeClr>
                              </a:solidFill>
                              <a:latin typeface="Cambria Math" panose="02040503050406030204" pitchFamily="18" charset="0"/>
                              <a:ea typeface="华文细黑" panose="02010600040101010101" pitchFamily="2" charset="-122"/>
                            </a:rPr>
                            <m:t>𝐌</m:t>
                          </m:r>
                          <m:sSub>
                            <m:sSubPr>
                              <m:ctrlPr>
                                <a:rPr lang="en-US" altLang="zh-CN" sz="2000" b="1" i="1">
                                  <a:solidFill>
                                    <a:schemeClr val="accent2">
                                      <a:lumMod val="75000"/>
                                    </a:schemeClr>
                                  </a:solidFill>
                                  <a:latin typeface="Cambria Math" panose="02040503050406030204" pitchFamily="18" charset="0"/>
                                  <a:ea typeface="华文细黑" panose="02010600040101010101" pitchFamily="2" charset="-122"/>
                                </a:rPr>
                              </m:ctrlPr>
                            </m:sSubPr>
                            <m:e>
                              <m:r>
                                <a:rPr lang="en-US" altLang="zh-CN" sz="2000" b="1">
                                  <a:solidFill>
                                    <a:schemeClr val="accent2">
                                      <a:lumMod val="75000"/>
                                    </a:schemeClr>
                                  </a:solidFill>
                                  <a:latin typeface="Cambria Math" panose="02040503050406030204" pitchFamily="18" charset="0"/>
                                  <a:ea typeface="华文细黑" panose="02010600040101010101" pitchFamily="2" charset="-122"/>
                                </a:rPr>
                                <m:t>𝐮</m:t>
                              </m:r>
                            </m:e>
                            <m:sub>
                              <m:r>
                                <a:rPr lang="en-US" altLang="zh-CN" sz="2000" i="1">
                                  <a:solidFill>
                                    <a:schemeClr val="accent2">
                                      <a:lumMod val="75000"/>
                                    </a:schemeClr>
                                  </a:solidFill>
                                  <a:latin typeface="Cambria Math" panose="02040503050406030204" pitchFamily="18" charset="0"/>
                                  <a:ea typeface="华文细黑" panose="02010600040101010101" pitchFamily="2" charset="-122"/>
                                </a:rPr>
                                <m:t>𝑖</m:t>
                              </m:r>
                            </m:sub>
                          </m:sSub>
                        </m:den>
                      </m:f>
                      <m: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t> (</m:t>
                      </m:r>
                      <m: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t>𝟑</m:t>
                      </m:r>
                      <m:r>
                        <a:rPr lang="en-US" altLang="zh-CN" sz="2000" b="1" i="1" smtClean="0">
                          <a:solidFill>
                            <a:schemeClr val="accent2">
                              <a:lumMod val="75000"/>
                            </a:schemeClr>
                          </a:solidFill>
                          <a:latin typeface="Cambria Math" panose="02040503050406030204" pitchFamily="18" charset="0"/>
                          <a:ea typeface="华文细黑" panose="02010600040101010101" pitchFamily="2" charset="-122"/>
                        </a:rPr>
                        <m:t>)</m:t>
                      </m:r>
                    </m:oMath>
                  </m:oMathPara>
                </a14:m>
                <a:r>
                  <a:rPr lang="zh-CN" altLang="en-US" sz="2400" dirty="0"/>
                  <a:t/>
                </a:r>
                <a:br>
                  <a:rPr lang="zh-CN" altLang="en-US" sz="2400" dirty="0"/>
                </a:br>
                <a:endParaRPr lang="en-US" altLang="zh-CN" sz="2400" dirty="0">
                  <a:latin typeface="华文细黑" panose="02010600040101010101" pitchFamily="2" charset="-122"/>
                  <a:ea typeface="华文细黑"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23976"/>
                <a:ext cx="7886700" cy="5032376"/>
              </a:xfrm>
              <a:blipFill rotWithShape="0">
                <a:blip r:embed="rId3"/>
                <a:stretch>
                  <a:fillRect l="-773"/>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dirty="0" smtClean="0"/>
              <a:t>毕业论文中期答辩</a:t>
            </a:r>
            <a:endParaRPr lang="zh-CN" altLang="en-US" dirty="0"/>
          </a:p>
        </p:txBody>
      </p:sp>
      <p:sp>
        <p:nvSpPr>
          <p:cNvPr id="4" name="灯片编号占位符 3"/>
          <p:cNvSpPr>
            <a:spLocks noGrp="1"/>
          </p:cNvSpPr>
          <p:nvPr>
            <p:ph type="sldNum" sz="quarter" idx="12"/>
          </p:nvPr>
        </p:nvSpPr>
        <p:spPr/>
        <p:txBody>
          <a:bodyPr/>
          <a:lstStyle/>
          <a:p>
            <a:fld id="{1F4DC02A-43F8-42E8-897B-0B16420FFFFD}" type="slidenum">
              <a:rPr lang="zh-CN" altLang="en-US" smtClean="0"/>
              <a:t>9</a:t>
            </a:fld>
            <a:endParaRPr lang="zh-CN" altLang="en-US"/>
          </a:p>
        </p:txBody>
      </p:sp>
    </p:spTree>
    <p:extLst>
      <p:ext uri="{BB962C8B-B14F-4D97-AF65-F5344CB8AC3E}">
        <p14:creationId xmlns:p14="http://schemas.microsoft.com/office/powerpoint/2010/main" val="1807499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1430</TotalTime>
  <Words>1308</Words>
  <Application>Microsoft Office PowerPoint</Application>
  <PresentationFormat>全屏显示(4:3)</PresentationFormat>
  <Paragraphs>221</Paragraphs>
  <Slides>25</Slides>
  <Notes>25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Calibri Light</vt:lpstr>
      <vt:lpstr>宋体</vt:lpstr>
      <vt:lpstr>Calibri</vt:lpstr>
      <vt:lpstr>华文楷体</vt:lpstr>
      <vt:lpstr>楷体</vt:lpstr>
      <vt:lpstr>Times New Roman</vt:lpstr>
      <vt:lpstr>Arial</vt:lpstr>
      <vt:lpstr>Cambria Math</vt:lpstr>
      <vt:lpstr>华文细黑</vt:lpstr>
      <vt:lpstr>Office 主题</vt:lpstr>
      <vt:lpstr>毕业论文中期答辩</vt:lpstr>
      <vt:lpstr>目录</vt:lpstr>
      <vt:lpstr>摘要</vt:lpstr>
      <vt:lpstr>背景</vt:lpstr>
      <vt:lpstr>背景</vt:lpstr>
      <vt:lpstr>理论</vt:lpstr>
      <vt:lpstr>问题描述</vt:lpstr>
      <vt:lpstr>敏度推导</vt:lpstr>
      <vt:lpstr>敏度推导</vt:lpstr>
      <vt:lpstr>敏度推导</vt:lpstr>
      <vt:lpstr>敏度推导</vt:lpstr>
      <vt:lpstr>单元的删除与添加</vt:lpstr>
      <vt:lpstr>单元的删除与添加</vt:lpstr>
      <vt:lpstr>网格过滤</vt:lpstr>
      <vt:lpstr>网格过滤</vt:lpstr>
      <vt:lpstr>网格过滤</vt:lpstr>
      <vt:lpstr>网格过滤</vt:lpstr>
      <vt:lpstr>算例</vt:lpstr>
      <vt:lpstr>算例展示</vt:lpstr>
      <vt:lpstr>算例展示</vt:lpstr>
      <vt:lpstr>算例展示</vt:lpstr>
      <vt:lpstr>算例展示</vt:lpstr>
      <vt:lpstr>程序</vt:lpstr>
      <vt:lpstr>程序</vt:lpstr>
      <vt:lpstr>感谢各位老师的批评和指正！！</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毕业设计(论文)开题报告</dc:title>
  <dc:creator>轻Parizus</dc:creator>
  <cp:lastModifiedBy>轻Parizus</cp:lastModifiedBy>
  <cp:revision>85</cp:revision>
  <dcterms:created xsi:type="dcterms:W3CDTF">2016-03-07T07:02:04Z</dcterms:created>
  <dcterms:modified xsi:type="dcterms:W3CDTF">2016-04-19T05:03:05Z</dcterms:modified>
</cp:coreProperties>
</file>